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7" r:id="rId2"/>
    <p:sldId id="304" r:id="rId3"/>
    <p:sldId id="307" r:id="rId4"/>
    <p:sldId id="308" r:id="rId5"/>
    <p:sldId id="309" r:id="rId6"/>
    <p:sldId id="397" r:id="rId7"/>
    <p:sldId id="312" r:id="rId8"/>
    <p:sldId id="311" r:id="rId9"/>
    <p:sldId id="328" r:id="rId10"/>
    <p:sldId id="329" r:id="rId11"/>
    <p:sldId id="330" r:id="rId12"/>
    <p:sldId id="331" r:id="rId13"/>
    <p:sldId id="368" r:id="rId14"/>
    <p:sldId id="366" r:id="rId15"/>
    <p:sldId id="326" r:id="rId16"/>
    <p:sldId id="406" r:id="rId17"/>
    <p:sldId id="327" r:id="rId18"/>
    <p:sldId id="374" r:id="rId19"/>
    <p:sldId id="349" r:id="rId20"/>
    <p:sldId id="321" r:id="rId21"/>
    <p:sldId id="324" r:id="rId22"/>
    <p:sldId id="333" r:id="rId23"/>
    <p:sldId id="325" r:id="rId24"/>
    <p:sldId id="370" r:id="rId25"/>
    <p:sldId id="369" r:id="rId26"/>
    <p:sldId id="435" r:id="rId27"/>
    <p:sldId id="392" r:id="rId28"/>
    <p:sldId id="394" r:id="rId29"/>
    <p:sldId id="395" r:id="rId30"/>
    <p:sldId id="388" r:id="rId31"/>
    <p:sldId id="400" r:id="rId32"/>
    <p:sldId id="401" r:id="rId33"/>
    <p:sldId id="402" r:id="rId34"/>
    <p:sldId id="403" r:id="rId35"/>
    <p:sldId id="398" r:id="rId36"/>
    <p:sldId id="404" r:id="rId37"/>
    <p:sldId id="405" r:id="rId38"/>
    <p:sldId id="375" r:id="rId39"/>
    <p:sldId id="340" r:id="rId40"/>
    <p:sldId id="381" r:id="rId41"/>
    <p:sldId id="382" r:id="rId42"/>
    <p:sldId id="343" r:id="rId43"/>
    <p:sldId id="337" r:id="rId44"/>
    <p:sldId id="357" r:id="rId45"/>
    <p:sldId id="434" r:id="rId46"/>
    <p:sldId id="396" r:id="rId47"/>
  </p:sldIdLst>
  <p:sldSz cx="9144000" cy="6858000" type="screen4x3"/>
  <p:notesSz cx="69469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8" d="100"/>
          <a:sy n="88" d="100"/>
        </p:scale>
        <p:origin x="-966" y="-108"/>
      </p:cViewPr>
      <p:guideLst>
        <p:guide orient="horz" pos="2132"/>
        <p:guide pos="2880"/>
      </p:guideLst>
    </p:cSldViewPr>
  </p:slideViewPr>
  <p:notesTextViewPr>
    <p:cViewPr>
      <p:scale>
        <a:sx n="1" d="1"/>
        <a:sy n="1" d="1"/>
      </p:scale>
      <p:origin x="0" y="0"/>
    </p:cViewPr>
  </p:notesTextViewPr>
  <p:sorterViewPr>
    <p:cViewPr>
      <p:scale>
        <a:sx n="100" d="100"/>
        <a:sy n="100" d="100"/>
      </p:scale>
      <p:origin x="0" y="0"/>
    </p:cViewPr>
  </p:sorterViewPr>
  <p:gridSpacing cx="1828800" cy="18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086789151356082"/>
          <c:y val="5.1400554097404488E-2"/>
          <c:w val="0.77523381452318463"/>
          <c:h val="0.69373067949839606"/>
        </c:manualLayout>
      </c:layout>
      <c:barChart>
        <c:barDir val="col"/>
        <c:grouping val="clustered"/>
        <c:varyColors val="0"/>
        <c:ser>
          <c:idx val="0"/>
          <c:order val="0"/>
          <c:spPr>
            <a:solidFill>
              <a:srgbClr val="00B050"/>
            </a:solidFill>
            <a:ln w="28575">
              <a:noFill/>
            </a:ln>
          </c:spPr>
          <c:invertIfNegative val="0"/>
          <c:errBars>
            <c:errBarType val="both"/>
            <c:errValType val="cust"/>
            <c:noEndCap val="0"/>
            <c:plus>
              <c:numRef>
                <c:f>Sheet1!$C$2:$C$3</c:f>
                <c:numCache>
                  <c:formatCode>General</c:formatCode>
                  <c:ptCount val="2"/>
                  <c:pt idx="0">
                    <c:v>0.55000000000000004</c:v>
                  </c:pt>
                  <c:pt idx="1">
                    <c:v>2.2400000000000002</c:v>
                  </c:pt>
                </c:numCache>
              </c:numRef>
            </c:plus>
            <c:minus>
              <c:numRef>
                <c:f>Sheet1!$C$2</c:f>
                <c:numCache>
                  <c:formatCode>General</c:formatCode>
                  <c:ptCount val="1"/>
                  <c:pt idx="0">
                    <c:v>0.55000000000000004</c:v>
                  </c:pt>
                </c:numCache>
              </c:numRef>
            </c:minus>
          </c:errBars>
          <c:cat>
            <c:strRef>
              <c:f>Sheet1!$A$2:$A$3</c:f>
              <c:strCache>
                <c:ptCount val="2"/>
                <c:pt idx="0">
                  <c:v>Other</c:v>
                </c:pt>
                <c:pt idx="1">
                  <c:v>White pine</c:v>
                </c:pt>
              </c:strCache>
            </c:strRef>
          </c:cat>
          <c:val>
            <c:numRef>
              <c:f>Sheet1!$B$2:$B$3</c:f>
              <c:numCache>
                <c:formatCode>General</c:formatCode>
                <c:ptCount val="2"/>
                <c:pt idx="0">
                  <c:v>40.25</c:v>
                </c:pt>
                <c:pt idx="1">
                  <c:v>48.87</c:v>
                </c:pt>
              </c:numCache>
            </c:numRef>
          </c:val>
        </c:ser>
        <c:dLbls>
          <c:showLegendKey val="0"/>
          <c:showVal val="0"/>
          <c:showCatName val="0"/>
          <c:showSerName val="0"/>
          <c:showPercent val="0"/>
          <c:showBubbleSize val="0"/>
        </c:dLbls>
        <c:gapWidth val="150"/>
        <c:axId val="88799488"/>
        <c:axId val="90955776"/>
      </c:barChart>
      <c:catAx>
        <c:axId val="88799488"/>
        <c:scaling>
          <c:orientation val="minMax"/>
        </c:scaling>
        <c:delete val="0"/>
        <c:axPos val="b"/>
        <c:numFmt formatCode="General" sourceLinked="0"/>
        <c:majorTickMark val="out"/>
        <c:minorTickMark val="none"/>
        <c:tickLblPos val="nextTo"/>
        <c:crossAx val="90955776"/>
        <c:crosses val="autoZero"/>
        <c:auto val="1"/>
        <c:lblAlgn val="ctr"/>
        <c:lblOffset val="100"/>
        <c:noMultiLvlLbl val="0"/>
      </c:catAx>
      <c:valAx>
        <c:axId val="90955776"/>
        <c:scaling>
          <c:orientation val="minMax"/>
        </c:scaling>
        <c:delete val="0"/>
        <c:axPos val="l"/>
        <c:majorGridlines/>
        <c:title>
          <c:tx>
            <c:rich>
              <a:bodyPr rot="0" vert="horz"/>
              <a:lstStyle/>
              <a:p>
                <a:pPr>
                  <a:defRPr/>
                </a:pPr>
                <a:r>
                  <a:rPr lang="en-US"/>
                  <a:t>RH</a:t>
                </a:r>
              </a:p>
              <a:p>
                <a:pPr>
                  <a:defRPr/>
                </a:pPr>
                <a:r>
                  <a:rPr lang="en-US"/>
                  <a:t>(%)</a:t>
                </a:r>
              </a:p>
            </c:rich>
          </c:tx>
          <c:layout>
            <c:manualLayout>
              <c:xMode val="edge"/>
              <c:yMode val="edge"/>
              <c:x val="3.4711286089238831E-4"/>
              <c:y val="0.31673694904617128"/>
            </c:manualLayout>
          </c:layout>
          <c:overlay val="0"/>
        </c:title>
        <c:numFmt formatCode="General" sourceLinked="1"/>
        <c:majorTickMark val="out"/>
        <c:minorTickMark val="none"/>
        <c:tickLblPos val="nextTo"/>
        <c:crossAx val="88799488"/>
        <c:crosses val="autoZero"/>
        <c:crossBetween val="between"/>
      </c:valAx>
    </c:plotArea>
    <c:plotVisOnly val="1"/>
    <c:dispBlanksAs val="gap"/>
    <c:showDLblsOverMax val="0"/>
  </c:chart>
  <c:txPr>
    <a:bodyPr/>
    <a:lstStyle/>
    <a:p>
      <a:pPr>
        <a:defRPr sz="2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1343529787771474"/>
          <c:y val="0.10232648002333042"/>
          <c:w val="0.66434258564224702"/>
          <c:h val="0.64743438320209978"/>
        </c:manualLayout>
      </c:layout>
      <c:barChart>
        <c:barDir val="col"/>
        <c:grouping val="clustered"/>
        <c:varyColors val="0"/>
        <c:ser>
          <c:idx val="0"/>
          <c:order val="0"/>
          <c:spPr>
            <a:solidFill>
              <a:srgbClr val="00B050"/>
            </a:solidFill>
            <a:ln w="28575">
              <a:noFill/>
            </a:ln>
          </c:spPr>
          <c:invertIfNegative val="0"/>
          <c:errBars>
            <c:errBarType val="both"/>
            <c:errValType val="cust"/>
            <c:noEndCap val="0"/>
            <c:plus>
              <c:numRef>
                <c:f>Sheet1!$E$2:$E$3</c:f>
                <c:numCache>
                  <c:formatCode>General</c:formatCode>
                  <c:ptCount val="2"/>
                  <c:pt idx="0">
                    <c:v>0.04</c:v>
                  </c:pt>
                  <c:pt idx="1">
                    <c:v>0.17</c:v>
                  </c:pt>
                </c:numCache>
              </c:numRef>
            </c:plus>
            <c:minus>
              <c:numRef>
                <c:f>Sheet1!$E$2:$E$3</c:f>
                <c:numCache>
                  <c:formatCode>General</c:formatCode>
                  <c:ptCount val="2"/>
                  <c:pt idx="0">
                    <c:v>0.04</c:v>
                  </c:pt>
                  <c:pt idx="1">
                    <c:v>0.17</c:v>
                  </c:pt>
                </c:numCache>
              </c:numRef>
            </c:minus>
          </c:errBars>
          <c:cat>
            <c:strRef>
              <c:f>Sheet1!$A$2:$A$3</c:f>
              <c:strCache>
                <c:ptCount val="2"/>
                <c:pt idx="0">
                  <c:v>Other</c:v>
                </c:pt>
                <c:pt idx="1">
                  <c:v>White pine</c:v>
                </c:pt>
              </c:strCache>
            </c:strRef>
          </c:cat>
          <c:val>
            <c:numRef>
              <c:f>Sheet1!$D$2:$D$3</c:f>
              <c:numCache>
                <c:formatCode>0.0</c:formatCode>
                <c:ptCount val="2"/>
                <c:pt idx="0">
                  <c:v>1</c:v>
                </c:pt>
                <c:pt idx="1">
                  <c:v>0.48</c:v>
                </c:pt>
              </c:numCache>
            </c:numRef>
          </c:val>
        </c:ser>
        <c:dLbls>
          <c:showLegendKey val="0"/>
          <c:showVal val="0"/>
          <c:showCatName val="0"/>
          <c:showSerName val="0"/>
          <c:showPercent val="0"/>
          <c:showBubbleSize val="0"/>
        </c:dLbls>
        <c:gapWidth val="150"/>
        <c:axId val="97067008"/>
        <c:axId val="97068928"/>
      </c:barChart>
      <c:catAx>
        <c:axId val="97067008"/>
        <c:scaling>
          <c:orientation val="minMax"/>
        </c:scaling>
        <c:delete val="0"/>
        <c:axPos val="b"/>
        <c:title>
          <c:tx>
            <c:rich>
              <a:bodyPr/>
              <a:lstStyle/>
              <a:p>
                <a:pPr>
                  <a:defRPr/>
                </a:pPr>
                <a:r>
                  <a:rPr lang="en-US"/>
                  <a:t>Cover Type</a:t>
                </a:r>
              </a:p>
            </c:rich>
          </c:tx>
          <c:overlay val="0"/>
        </c:title>
        <c:numFmt formatCode="General" sourceLinked="0"/>
        <c:majorTickMark val="out"/>
        <c:minorTickMark val="none"/>
        <c:tickLblPos val="nextTo"/>
        <c:crossAx val="97068928"/>
        <c:crosses val="autoZero"/>
        <c:auto val="1"/>
        <c:lblAlgn val="ctr"/>
        <c:lblOffset val="100"/>
        <c:noMultiLvlLbl val="0"/>
      </c:catAx>
      <c:valAx>
        <c:axId val="97068928"/>
        <c:scaling>
          <c:orientation val="minMax"/>
        </c:scaling>
        <c:delete val="0"/>
        <c:axPos val="l"/>
        <c:majorGridlines/>
        <c:title>
          <c:tx>
            <c:rich>
              <a:bodyPr rot="0" vert="horz"/>
              <a:lstStyle/>
              <a:p>
                <a:pPr>
                  <a:defRPr/>
                </a:pPr>
                <a:r>
                  <a:rPr lang="en-US" dirty="0" smtClean="0"/>
                  <a:t>Wind</a:t>
                </a:r>
              </a:p>
              <a:p>
                <a:pPr>
                  <a:defRPr/>
                </a:pPr>
                <a:r>
                  <a:rPr lang="en-US" dirty="0" smtClean="0"/>
                  <a:t>Speed </a:t>
                </a:r>
                <a:r>
                  <a:rPr lang="en-US" dirty="0"/>
                  <a:t>(m/h)</a:t>
                </a:r>
              </a:p>
            </c:rich>
          </c:tx>
          <c:layout>
            <c:manualLayout>
              <c:xMode val="edge"/>
              <c:yMode val="edge"/>
              <c:x val="0"/>
              <c:y val="0.27231663750364538"/>
            </c:manualLayout>
          </c:layout>
          <c:overlay val="0"/>
        </c:title>
        <c:numFmt formatCode="0.0" sourceLinked="1"/>
        <c:majorTickMark val="out"/>
        <c:minorTickMark val="none"/>
        <c:tickLblPos val="nextTo"/>
        <c:crossAx val="97067008"/>
        <c:crosses val="autoZero"/>
        <c:crossBetween val="between"/>
        <c:majorUnit val="0.2"/>
        <c:minorUnit val="4.0000000000000008E-2"/>
      </c:valAx>
    </c:plotArea>
    <c:plotVisOnly val="1"/>
    <c:dispBlanksAs val="gap"/>
    <c:showDLblsOverMax val="0"/>
  </c:chart>
  <c:txPr>
    <a:bodyPr/>
    <a:lstStyle/>
    <a:p>
      <a:pPr>
        <a:defRPr sz="20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3550"/>
          </a:xfrm>
          <a:prstGeom prst="rect">
            <a:avLst/>
          </a:prstGeom>
        </p:spPr>
        <p:txBody>
          <a:bodyPr vert="horz" lIns="92738" tIns="46369" rIns="92738" bIns="46369" rtlCol="0"/>
          <a:lstStyle>
            <a:lvl1pPr algn="l">
              <a:defRPr sz="1200"/>
            </a:lvl1pPr>
          </a:lstStyle>
          <a:p>
            <a:endParaRPr lang="en-US"/>
          </a:p>
        </p:txBody>
      </p:sp>
      <p:sp>
        <p:nvSpPr>
          <p:cNvPr id="3" name="Date Placeholder 2"/>
          <p:cNvSpPr>
            <a:spLocks noGrp="1"/>
          </p:cNvSpPr>
          <p:nvPr>
            <p:ph type="dt" sz="quarter" idx="1"/>
          </p:nvPr>
        </p:nvSpPr>
        <p:spPr>
          <a:xfrm>
            <a:off x="3934970" y="0"/>
            <a:ext cx="3010323" cy="463550"/>
          </a:xfrm>
          <a:prstGeom prst="rect">
            <a:avLst/>
          </a:prstGeom>
        </p:spPr>
        <p:txBody>
          <a:bodyPr vert="horz" lIns="92738" tIns="46369" rIns="92738" bIns="46369" rtlCol="0"/>
          <a:lstStyle>
            <a:lvl1pPr algn="r">
              <a:defRPr sz="1200"/>
            </a:lvl1pPr>
          </a:lstStyle>
          <a:p>
            <a:fld id="{438739AE-07CF-4FA5-8134-7103C7F9FCFC}" type="datetimeFigureOut">
              <a:rPr lang="en-US" smtClean="0"/>
              <a:t>12/4/2014</a:t>
            </a:fld>
            <a:endParaRPr lang="en-US"/>
          </a:p>
        </p:txBody>
      </p:sp>
      <p:sp>
        <p:nvSpPr>
          <p:cNvPr id="4" name="Footer Placeholder 3"/>
          <p:cNvSpPr>
            <a:spLocks noGrp="1"/>
          </p:cNvSpPr>
          <p:nvPr>
            <p:ph type="ftr" sz="quarter" idx="2"/>
          </p:nvPr>
        </p:nvSpPr>
        <p:spPr>
          <a:xfrm>
            <a:off x="0" y="8805842"/>
            <a:ext cx="3010323" cy="463550"/>
          </a:xfrm>
          <a:prstGeom prst="rect">
            <a:avLst/>
          </a:prstGeom>
        </p:spPr>
        <p:txBody>
          <a:bodyPr vert="horz" lIns="92738" tIns="46369" rIns="92738" bIns="46369" rtlCol="0" anchor="b"/>
          <a:lstStyle>
            <a:lvl1pPr algn="l">
              <a:defRPr sz="1200"/>
            </a:lvl1pPr>
          </a:lstStyle>
          <a:p>
            <a:endParaRPr lang="en-US"/>
          </a:p>
        </p:txBody>
      </p:sp>
      <p:sp>
        <p:nvSpPr>
          <p:cNvPr id="5" name="Slide Number Placeholder 4"/>
          <p:cNvSpPr>
            <a:spLocks noGrp="1"/>
          </p:cNvSpPr>
          <p:nvPr>
            <p:ph type="sldNum" sz="quarter" idx="3"/>
          </p:nvPr>
        </p:nvSpPr>
        <p:spPr>
          <a:xfrm>
            <a:off x="3934970" y="8805842"/>
            <a:ext cx="3010323" cy="463550"/>
          </a:xfrm>
          <a:prstGeom prst="rect">
            <a:avLst/>
          </a:prstGeom>
        </p:spPr>
        <p:txBody>
          <a:bodyPr vert="horz" lIns="92738" tIns="46369" rIns="92738" bIns="46369" rtlCol="0" anchor="b"/>
          <a:lstStyle>
            <a:lvl1pPr algn="r">
              <a:defRPr sz="1200"/>
            </a:lvl1pPr>
          </a:lstStyle>
          <a:p>
            <a:fld id="{9C979B73-0697-40B6-9F87-56F7CCF54D58}" type="slidenum">
              <a:rPr lang="en-US" smtClean="0"/>
              <a:t>‹#›</a:t>
            </a:fld>
            <a:endParaRPr lang="en-US"/>
          </a:p>
        </p:txBody>
      </p:sp>
    </p:spTree>
    <p:extLst>
      <p:ext uri="{BB962C8B-B14F-4D97-AF65-F5344CB8AC3E}">
        <p14:creationId xmlns:p14="http://schemas.microsoft.com/office/powerpoint/2010/main" val="2244620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3550"/>
          </a:xfrm>
          <a:prstGeom prst="rect">
            <a:avLst/>
          </a:prstGeom>
        </p:spPr>
        <p:txBody>
          <a:bodyPr vert="horz" lIns="92738" tIns="46369" rIns="92738" bIns="46369" rtlCol="0"/>
          <a:lstStyle>
            <a:lvl1pPr algn="l">
              <a:defRPr sz="1200"/>
            </a:lvl1pPr>
          </a:lstStyle>
          <a:p>
            <a:endParaRPr lang="en-US"/>
          </a:p>
        </p:txBody>
      </p:sp>
      <p:sp>
        <p:nvSpPr>
          <p:cNvPr id="3" name="Date Placeholder 2"/>
          <p:cNvSpPr>
            <a:spLocks noGrp="1"/>
          </p:cNvSpPr>
          <p:nvPr>
            <p:ph type="dt" idx="1"/>
          </p:nvPr>
        </p:nvSpPr>
        <p:spPr>
          <a:xfrm>
            <a:off x="3934970" y="0"/>
            <a:ext cx="3010323" cy="463550"/>
          </a:xfrm>
          <a:prstGeom prst="rect">
            <a:avLst/>
          </a:prstGeom>
        </p:spPr>
        <p:txBody>
          <a:bodyPr vert="horz" lIns="92738" tIns="46369" rIns="92738" bIns="46369" rtlCol="0"/>
          <a:lstStyle>
            <a:lvl1pPr algn="r">
              <a:defRPr sz="1200"/>
            </a:lvl1pPr>
          </a:lstStyle>
          <a:p>
            <a:fld id="{AD2AE003-68B6-437C-9532-E468D8F04F32}" type="datetimeFigureOut">
              <a:rPr lang="en-US" smtClean="0"/>
              <a:t>12/4/2014</a:t>
            </a:fld>
            <a:endParaRPr lang="en-US"/>
          </a:p>
        </p:txBody>
      </p:sp>
      <p:sp>
        <p:nvSpPr>
          <p:cNvPr id="4" name="Slide Image Placeholder 3"/>
          <p:cNvSpPr>
            <a:spLocks noGrp="1" noRot="1" noChangeAspect="1"/>
          </p:cNvSpPr>
          <p:nvPr>
            <p:ph type="sldImg" idx="2"/>
          </p:nvPr>
        </p:nvSpPr>
        <p:spPr>
          <a:xfrm>
            <a:off x="1155700" y="695325"/>
            <a:ext cx="4635500" cy="3476625"/>
          </a:xfrm>
          <a:prstGeom prst="rect">
            <a:avLst/>
          </a:prstGeom>
          <a:noFill/>
          <a:ln w="12700">
            <a:solidFill>
              <a:prstClr val="black"/>
            </a:solidFill>
          </a:ln>
        </p:spPr>
        <p:txBody>
          <a:bodyPr vert="horz" lIns="92738" tIns="46369" rIns="92738" bIns="46369" rtlCol="0" anchor="ctr"/>
          <a:lstStyle/>
          <a:p>
            <a:endParaRPr lang="en-US"/>
          </a:p>
        </p:txBody>
      </p:sp>
      <p:sp>
        <p:nvSpPr>
          <p:cNvPr id="5" name="Notes Placeholder 4"/>
          <p:cNvSpPr>
            <a:spLocks noGrp="1"/>
          </p:cNvSpPr>
          <p:nvPr>
            <p:ph type="body" sz="quarter" idx="3"/>
          </p:nvPr>
        </p:nvSpPr>
        <p:spPr>
          <a:xfrm>
            <a:off x="694690" y="4403726"/>
            <a:ext cx="5557520" cy="4171950"/>
          </a:xfrm>
          <a:prstGeom prst="rect">
            <a:avLst/>
          </a:prstGeom>
        </p:spPr>
        <p:txBody>
          <a:bodyPr vert="horz" lIns="92738" tIns="46369" rIns="92738" bIns="4636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2"/>
            <a:ext cx="3010323" cy="463550"/>
          </a:xfrm>
          <a:prstGeom prst="rect">
            <a:avLst/>
          </a:prstGeom>
        </p:spPr>
        <p:txBody>
          <a:bodyPr vert="horz" lIns="92738" tIns="46369" rIns="92738" bIns="46369"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805842"/>
            <a:ext cx="3010323" cy="463550"/>
          </a:xfrm>
          <a:prstGeom prst="rect">
            <a:avLst/>
          </a:prstGeom>
        </p:spPr>
        <p:txBody>
          <a:bodyPr vert="horz" lIns="92738" tIns="46369" rIns="92738" bIns="46369" rtlCol="0" anchor="b"/>
          <a:lstStyle>
            <a:lvl1pPr algn="r">
              <a:defRPr sz="1200"/>
            </a:lvl1pPr>
          </a:lstStyle>
          <a:p>
            <a:fld id="{EE14B6C4-5A37-484C-AA35-862BC972362E}" type="slidenum">
              <a:rPr lang="en-US" smtClean="0"/>
              <a:t>‹#›</a:t>
            </a:fld>
            <a:endParaRPr lang="en-US"/>
          </a:p>
        </p:txBody>
      </p:sp>
    </p:spTree>
    <p:extLst>
      <p:ext uri="{BB962C8B-B14F-4D97-AF65-F5344CB8AC3E}">
        <p14:creationId xmlns:p14="http://schemas.microsoft.com/office/powerpoint/2010/main" val="1550450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Species</a:t>
            </a:r>
            <a:r>
              <a:rPr lang="en-US" baseline="0" dirty="0" smtClean="0"/>
              <a:t> will be most resilient in the best sites for the species- sites will expand and contract dependant on conditions.  With reduced moisture availability, expect the drier ends to expand, the moist middle to contract and the upper may move downward if moisture does not compensate for increased temperatures.  Change in species preferences on the </a:t>
            </a:r>
            <a:r>
              <a:rPr lang="en-US" baseline="0" dirty="0" err="1" smtClean="0"/>
              <a:t>ecotones</a:t>
            </a:r>
            <a:r>
              <a:rPr lang="en-US" baseline="0" dirty="0" smtClean="0"/>
              <a:t> based on these conditions.  </a:t>
            </a:r>
          </a:p>
        </p:txBody>
      </p:sp>
      <p:sp>
        <p:nvSpPr>
          <p:cNvPr id="4" name="Slide Number Placeholder 3"/>
          <p:cNvSpPr>
            <a:spLocks noGrp="1"/>
          </p:cNvSpPr>
          <p:nvPr>
            <p:ph type="sldNum" sz="quarter" idx="10"/>
          </p:nvPr>
        </p:nvSpPr>
        <p:spPr/>
        <p:txBody>
          <a:bodyPr/>
          <a:lstStyle/>
          <a:p>
            <a:fld id="{8199B63C-12B2-4D70-BB80-14DEF5A60D09}" type="slidenum">
              <a:rPr lang="en-US" smtClean="0"/>
              <a:pPr/>
              <a:t>4</a:t>
            </a:fld>
            <a:endParaRPr lang="en-US"/>
          </a:p>
        </p:txBody>
      </p:sp>
    </p:spTree>
    <p:extLst>
      <p:ext uri="{BB962C8B-B14F-4D97-AF65-F5344CB8AC3E}">
        <p14:creationId xmlns:p14="http://schemas.microsoft.com/office/powerpoint/2010/main" val="412363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Disturbance driven ecosystem – fire only one of several disturbances interacting</a:t>
            </a:r>
            <a:r>
              <a:rPr lang="en-US" baseline="0" dirty="0" smtClean="0"/>
              <a:t> together</a:t>
            </a:r>
            <a:endParaRPr lang="en-US" dirty="0"/>
          </a:p>
        </p:txBody>
      </p:sp>
      <p:sp>
        <p:nvSpPr>
          <p:cNvPr id="4" name="Slide Number Placeholder 3"/>
          <p:cNvSpPr>
            <a:spLocks noGrp="1"/>
          </p:cNvSpPr>
          <p:nvPr>
            <p:ph type="sldNum" sz="quarter" idx="10"/>
          </p:nvPr>
        </p:nvSpPr>
        <p:spPr/>
        <p:txBody>
          <a:bodyPr/>
          <a:lstStyle/>
          <a:p>
            <a:fld id="{2FE0AF9B-3005-496B-9819-B304918FA4DF}" type="slidenum">
              <a:rPr lang="en-US" smtClean="0"/>
              <a:pPr/>
              <a:t>6</a:t>
            </a:fld>
            <a:endParaRPr lang="en-US" dirty="0"/>
          </a:p>
        </p:txBody>
      </p:sp>
    </p:spTree>
    <p:extLst>
      <p:ext uri="{BB962C8B-B14F-4D97-AF65-F5344CB8AC3E}">
        <p14:creationId xmlns:p14="http://schemas.microsoft.com/office/powerpoint/2010/main" val="16633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Landscape diversity – I like this picture because it illustrates</a:t>
            </a:r>
            <a:r>
              <a:rPr lang="en-US" baseline="0" dirty="0" smtClean="0"/>
              <a:t> a mosaic of different conditions; just imagine this representing a Varity of post-fire environments; form everything still green such as the purple colors here; to stand replacing crown fire areas such as represented by the yellow flowers; and the orange flowers representing these orange fires a high intensity surface fire or brown trees</a:t>
            </a:r>
          </a:p>
          <a:p>
            <a:endParaRPr lang="en-US" dirty="0"/>
          </a:p>
        </p:txBody>
      </p:sp>
      <p:sp>
        <p:nvSpPr>
          <p:cNvPr id="4" name="Slide Number Placeholder 3"/>
          <p:cNvSpPr>
            <a:spLocks noGrp="1"/>
          </p:cNvSpPr>
          <p:nvPr>
            <p:ph type="sldNum" sz="quarter" idx="10"/>
          </p:nvPr>
        </p:nvSpPr>
        <p:spPr/>
        <p:txBody>
          <a:bodyPr/>
          <a:lstStyle/>
          <a:p>
            <a:fld id="{2FE0AF9B-3005-496B-9819-B304918FA4DF}" type="slidenum">
              <a:rPr lang="en-US" smtClean="0"/>
              <a:pPr/>
              <a:t>43</a:t>
            </a:fld>
            <a:endParaRPr lang="en-US" dirty="0"/>
          </a:p>
        </p:txBody>
      </p:sp>
    </p:spTree>
    <p:extLst>
      <p:ext uri="{BB962C8B-B14F-4D97-AF65-F5344CB8AC3E}">
        <p14:creationId xmlns:p14="http://schemas.microsoft.com/office/powerpoint/2010/main" val="3750049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14B6C4-5A37-484C-AA35-862BC972362E}" type="slidenum">
              <a:rPr lang="en-US" smtClean="0"/>
              <a:t>45</a:t>
            </a:fld>
            <a:endParaRPr lang="en-US"/>
          </a:p>
        </p:txBody>
      </p:sp>
    </p:spTree>
    <p:extLst>
      <p:ext uri="{BB962C8B-B14F-4D97-AF65-F5344CB8AC3E}">
        <p14:creationId xmlns:p14="http://schemas.microsoft.com/office/powerpoint/2010/main" val="88813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989534-4649-4B03-8049-95B4E9988E51}"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817F6-BEA5-4DB8-8E4E-4BE8673E13D4}" type="slidenum">
              <a:rPr lang="en-US" smtClean="0"/>
              <a:t>‹#›</a:t>
            </a:fld>
            <a:endParaRPr lang="en-US"/>
          </a:p>
        </p:txBody>
      </p:sp>
    </p:spTree>
    <p:extLst>
      <p:ext uri="{BB962C8B-B14F-4D97-AF65-F5344CB8AC3E}">
        <p14:creationId xmlns:p14="http://schemas.microsoft.com/office/powerpoint/2010/main" val="242693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989534-4649-4B03-8049-95B4E9988E51}"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817F6-BEA5-4DB8-8E4E-4BE8673E13D4}" type="slidenum">
              <a:rPr lang="en-US" smtClean="0"/>
              <a:t>‹#›</a:t>
            </a:fld>
            <a:endParaRPr lang="en-US"/>
          </a:p>
        </p:txBody>
      </p:sp>
    </p:spTree>
    <p:extLst>
      <p:ext uri="{BB962C8B-B14F-4D97-AF65-F5344CB8AC3E}">
        <p14:creationId xmlns:p14="http://schemas.microsoft.com/office/powerpoint/2010/main" val="91004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989534-4649-4B03-8049-95B4E9988E51}"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817F6-BEA5-4DB8-8E4E-4BE8673E13D4}" type="slidenum">
              <a:rPr lang="en-US" smtClean="0"/>
              <a:t>‹#›</a:t>
            </a:fld>
            <a:endParaRPr lang="en-US"/>
          </a:p>
        </p:txBody>
      </p:sp>
    </p:spTree>
    <p:extLst>
      <p:ext uri="{BB962C8B-B14F-4D97-AF65-F5344CB8AC3E}">
        <p14:creationId xmlns:p14="http://schemas.microsoft.com/office/powerpoint/2010/main" val="293476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DD10FCF-D5B6-429F-B902-B9864DA6C3F9}" type="slidenum">
              <a:rPr lang="en-US"/>
              <a:pPr/>
              <a:t>‹#›</a:t>
            </a:fld>
            <a:endParaRPr lang="en-US" dirty="0"/>
          </a:p>
        </p:txBody>
      </p:sp>
    </p:spTree>
    <p:extLst>
      <p:ext uri="{BB962C8B-B14F-4D97-AF65-F5344CB8AC3E}">
        <p14:creationId xmlns:p14="http://schemas.microsoft.com/office/powerpoint/2010/main" val="207874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6F21E4C-698F-4ACA-B585-0AA17801B904}" type="slidenum">
              <a:rPr lang="en-US"/>
              <a:pPr/>
              <a:t>‹#›</a:t>
            </a:fld>
            <a:endParaRPr lang="en-US" dirty="0"/>
          </a:p>
        </p:txBody>
      </p:sp>
    </p:spTree>
    <p:extLst>
      <p:ext uri="{BB962C8B-B14F-4D97-AF65-F5344CB8AC3E}">
        <p14:creationId xmlns:p14="http://schemas.microsoft.com/office/powerpoint/2010/main" val="3911772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989534-4649-4B03-8049-95B4E9988E51}"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817F6-BEA5-4DB8-8E4E-4BE8673E13D4}" type="slidenum">
              <a:rPr lang="en-US" smtClean="0"/>
              <a:t>‹#›</a:t>
            </a:fld>
            <a:endParaRPr lang="en-US"/>
          </a:p>
        </p:txBody>
      </p:sp>
    </p:spTree>
    <p:extLst>
      <p:ext uri="{BB962C8B-B14F-4D97-AF65-F5344CB8AC3E}">
        <p14:creationId xmlns:p14="http://schemas.microsoft.com/office/powerpoint/2010/main" val="311245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989534-4649-4B03-8049-95B4E9988E51}"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817F6-BEA5-4DB8-8E4E-4BE8673E13D4}" type="slidenum">
              <a:rPr lang="en-US" smtClean="0"/>
              <a:t>‹#›</a:t>
            </a:fld>
            <a:endParaRPr lang="en-US"/>
          </a:p>
        </p:txBody>
      </p:sp>
    </p:spTree>
    <p:extLst>
      <p:ext uri="{BB962C8B-B14F-4D97-AF65-F5344CB8AC3E}">
        <p14:creationId xmlns:p14="http://schemas.microsoft.com/office/powerpoint/2010/main" val="3309244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989534-4649-4B03-8049-95B4E9988E51}" type="datetimeFigureOut">
              <a:rPr lang="en-US" smtClean="0"/>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817F6-BEA5-4DB8-8E4E-4BE8673E13D4}" type="slidenum">
              <a:rPr lang="en-US" smtClean="0"/>
              <a:t>‹#›</a:t>
            </a:fld>
            <a:endParaRPr lang="en-US"/>
          </a:p>
        </p:txBody>
      </p:sp>
    </p:spTree>
    <p:extLst>
      <p:ext uri="{BB962C8B-B14F-4D97-AF65-F5344CB8AC3E}">
        <p14:creationId xmlns:p14="http://schemas.microsoft.com/office/powerpoint/2010/main" val="2920995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989534-4649-4B03-8049-95B4E9988E51}" type="datetimeFigureOut">
              <a:rPr lang="en-US" smtClean="0"/>
              <a:t>12/4/2014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817F6-BEA5-4DB8-8E4E-4BE8673E13D4}" type="slidenum">
              <a:rPr lang="en-US" smtClean="0"/>
              <a:t>‹#›</a:t>
            </a:fld>
            <a:endParaRPr lang="en-US"/>
          </a:p>
        </p:txBody>
      </p:sp>
    </p:spTree>
    <p:extLst>
      <p:ext uri="{BB962C8B-B14F-4D97-AF65-F5344CB8AC3E}">
        <p14:creationId xmlns:p14="http://schemas.microsoft.com/office/powerpoint/2010/main" val="2631345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989534-4649-4B03-8049-95B4E9988E51}" type="datetimeFigureOut">
              <a:rPr lang="en-US" smtClean="0"/>
              <a:t>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817F6-BEA5-4DB8-8E4E-4BE8673E13D4}" type="slidenum">
              <a:rPr lang="en-US" smtClean="0"/>
              <a:t>‹#›</a:t>
            </a:fld>
            <a:endParaRPr lang="en-US"/>
          </a:p>
        </p:txBody>
      </p:sp>
    </p:spTree>
    <p:extLst>
      <p:ext uri="{BB962C8B-B14F-4D97-AF65-F5344CB8AC3E}">
        <p14:creationId xmlns:p14="http://schemas.microsoft.com/office/powerpoint/2010/main" val="14673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989534-4649-4B03-8049-95B4E9988E51}" type="datetimeFigureOut">
              <a:rPr lang="en-US" smtClean="0"/>
              <a:t>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817F6-BEA5-4DB8-8E4E-4BE8673E13D4}" type="slidenum">
              <a:rPr lang="en-US" smtClean="0"/>
              <a:t>‹#›</a:t>
            </a:fld>
            <a:endParaRPr lang="en-US"/>
          </a:p>
        </p:txBody>
      </p:sp>
    </p:spTree>
    <p:extLst>
      <p:ext uri="{BB962C8B-B14F-4D97-AF65-F5344CB8AC3E}">
        <p14:creationId xmlns:p14="http://schemas.microsoft.com/office/powerpoint/2010/main" val="2766588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989534-4649-4B03-8049-95B4E9988E51}" type="datetimeFigureOut">
              <a:rPr lang="en-US" smtClean="0"/>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817F6-BEA5-4DB8-8E4E-4BE8673E13D4}" type="slidenum">
              <a:rPr lang="en-US" smtClean="0"/>
              <a:t>‹#›</a:t>
            </a:fld>
            <a:endParaRPr lang="en-US"/>
          </a:p>
        </p:txBody>
      </p:sp>
    </p:spTree>
    <p:extLst>
      <p:ext uri="{BB962C8B-B14F-4D97-AF65-F5344CB8AC3E}">
        <p14:creationId xmlns:p14="http://schemas.microsoft.com/office/powerpoint/2010/main" val="3311446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989534-4649-4B03-8049-95B4E9988E51}" type="datetimeFigureOut">
              <a:rPr lang="en-US" smtClean="0"/>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817F6-BEA5-4DB8-8E4E-4BE8673E13D4}" type="slidenum">
              <a:rPr lang="en-US" smtClean="0"/>
              <a:t>‹#›</a:t>
            </a:fld>
            <a:endParaRPr lang="en-US"/>
          </a:p>
        </p:txBody>
      </p:sp>
    </p:spTree>
    <p:extLst>
      <p:ext uri="{BB962C8B-B14F-4D97-AF65-F5344CB8AC3E}">
        <p14:creationId xmlns:p14="http://schemas.microsoft.com/office/powerpoint/2010/main" val="288902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89534-4649-4B03-8049-95B4E9988E51}" type="datetimeFigureOut">
              <a:rPr lang="en-US" smtClean="0"/>
              <a:t>12/4/2014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817F6-BEA5-4DB8-8E4E-4BE8673E13D4}" type="slidenum">
              <a:rPr lang="en-US" smtClean="0"/>
              <a:t>‹#›</a:t>
            </a:fld>
            <a:endParaRPr lang="en-US"/>
          </a:p>
        </p:txBody>
      </p:sp>
    </p:spTree>
    <p:extLst>
      <p:ext uri="{BB962C8B-B14F-4D97-AF65-F5344CB8AC3E}">
        <p14:creationId xmlns:p14="http://schemas.microsoft.com/office/powerpoint/2010/main" val="80669849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4.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4.jpg"/><Relationship Id="rId4" Type="http://schemas.openxmlformats.org/officeDocument/2006/relationships/image" Target="../media/image93.jpg"/></Relationships>
</file>

<file path=ppt/slides/_rels/slide4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2" cstate="print"/>
          <a:srcRect/>
          <a:stretch>
            <a:fillRect/>
          </a:stretch>
        </p:blipFill>
        <p:spPr bwMode="auto">
          <a:xfrm>
            <a:off x="0" y="0"/>
            <a:ext cx="9144000" cy="6859429"/>
          </a:xfrm>
          <a:prstGeom prst="rect">
            <a:avLst/>
          </a:prstGeom>
          <a:noFill/>
          <a:ln w="9525">
            <a:noFill/>
            <a:miter lim="800000"/>
            <a:headEnd/>
            <a:tailEnd/>
          </a:ln>
        </p:spPr>
      </p:pic>
      <p:sp>
        <p:nvSpPr>
          <p:cNvPr id="2" name="Title 1"/>
          <p:cNvSpPr>
            <a:spLocks noGrp="1"/>
          </p:cNvSpPr>
          <p:nvPr>
            <p:ph type="ctrTitle"/>
          </p:nvPr>
        </p:nvSpPr>
        <p:spPr>
          <a:xfrm>
            <a:off x="738699" y="0"/>
            <a:ext cx="7772400" cy="917575"/>
          </a:xfrm>
        </p:spPr>
        <p:txBody>
          <a:bodyPr>
            <a:noAutofit/>
          </a:bodyPr>
          <a:lstStyle/>
          <a:p>
            <a:r>
              <a:rPr lang="en-US" sz="5400" dirty="0" smtClean="0">
                <a:solidFill>
                  <a:schemeClr val="bg1"/>
                </a:solidFill>
                <a:latin typeface="Gill Sans MT" pitchFamily="34" charset="0"/>
              </a:rPr>
              <a:t>Integrated Restoration</a:t>
            </a:r>
            <a:endParaRPr lang="en-US" sz="5400" dirty="0">
              <a:solidFill>
                <a:schemeClr val="bg1"/>
              </a:solidFill>
              <a:latin typeface="Gill Sans MT" pitchFamily="34" charset="0"/>
            </a:endParaRPr>
          </a:p>
        </p:txBody>
      </p:sp>
      <p:sp>
        <p:nvSpPr>
          <p:cNvPr id="3" name="Subtitle 2"/>
          <p:cNvSpPr>
            <a:spLocks noGrp="1"/>
          </p:cNvSpPr>
          <p:nvPr>
            <p:ph type="subTitle" idx="1"/>
          </p:nvPr>
        </p:nvSpPr>
        <p:spPr>
          <a:xfrm>
            <a:off x="1371600" y="938845"/>
            <a:ext cx="6400800" cy="609600"/>
          </a:xfrm>
        </p:spPr>
        <p:txBody>
          <a:bodyPr>
            <a:noAutofit/>
          </a:bodyPr>
          <a:lstStyle/>
          <a:p>
            <a:pPr>
              <a:lnSpc>
                <a:spcPts val="4500"/>
              </a:lnSpc>
            </a:pPr>
            <a:r>
              <a:rPr lang="en-US" sz="4000" dirty="0" smtClean="0">
                <a:solidFill>
                  <a:schemeClr val="bg2">
                    <a:lumMod val="10000"/>
                  </a:schemeClr>
                </a:solidFill>
                <a:latin typeface="Gill Sans MT" pitchFamily="34" charset="0"/>
              </a:rPr>
              <a:t>Theresa “Terrie” Jain</a:t>
            </a:r>
          </a:p>
          <a:p>
            <a:pPr>
              <a:lnSpc>
                <a:spcPts val="4500"/>
              </a:lnSpc>
            </a:pPr>
            <a:r>
              <a:rPr lang="en-US" sz="4000" dirty="0" smtClean="0">
                <a:solidFill>
                  <a:schemeClr val="bg2">
                    <a:lumMod val="10000"/>
                  </a:schemeClr>
                </a:solidFill>
                <a:latin typeface="Gill Sans MT" pitchFamily="34" charset="0"/>
              </a:rPr>
              <a:t>Russell Graham</a:t>
            </a:r>
            <a:endParaRPr lang="en-US" sz="4000" dirty="0">
              <a:solidFill>
                <a:schemeClr val="bg2">
                  <a:lumMod val="10000"/>
                </a:schemeClr>
              </a:solidFill>
              <a:latin typeface="Gill Sans MT" pitchFamily="34" charset="0"/>
            </a:endParaRPr>
          </a:p>
        </p:txBody>
      </p:sp>
    </p:spTree>
    <p:extLst>
      <p:ext uri="{BB962C8B-B14F-4D97-AF65-F5344CB8AC3E}">
        <p14:creationId xmlns:p14="http://schemas.microsoft.com/office/powerpoint/2010/main" val="1532339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57" y="159651"/>
            <a:ext cx="8229600" cy="1143000"/>
          </a:xfrm>
        </p:spPr>
        <p:txBody>
          <a:bodyPr>
            <a:noAutofit/>
          </a:bodyPr>
          <a:lstStyle/>
          <a:p>
            <a:r>
              <a:rPr lang="en-US" sz="6000" dirty="0" smtClean="0"/>
              <a:t>Bob Marshall (1928)</a:t>
            </a:r>
            <a:br>
              <a:rPr lang="en-US" sz="6000" dirty="0" smtClean="0"/>
            </a:br>
            <a:r>
              <a:rPr lang="en-US" sz="4000" dirty="0" smtClean="0"/>
              <a:t>Four Aged – 3 fires 1641, 1742, 1843</a:t>
            </a:r>
            <a:endParaRPr lang="en-US" sz="4000" dirty="0"/>
          </a:p>
        </p:txBody>
      </p:sp>
      <p:cxnSp>
        <p:nvCxnSpPr>
          <p:cNvPr id="4" name="Straight Connector 3"/>
          <p:cNvCxnSpPr/>
          <p:nvPr/>
        </p:nvCxnSpPr>
        <p:spPr>
          <a:xfrm>
            <a:off x="2481943" y="2946400"/>
            <a:ext cx="0" cy="232228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63" y="1697945"/>
            <a:ext cx="8563429" cy="5147546"/>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2500993" y="3028950"/>
            <a:ext cx="0" cy="219075"/>
          </a:xfrm>
          <a:prstGeom prst="line">
            <a:avLst/>
          </a:prstGeom>
          <a:ln w="381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392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57" y="159651"/>
            <a:ext cx="8229600" cy="1143000"/>
          </a:xfrm>
        </p:spPr>
        <p:txBody>
          <a:bodyPr>
            <a:noAutofit/>
          </a:bodyPr>
          <a:lstStyle/>
          <a:p>
            <a:r>
              <a:rPr lang="en-US" dirty="0" smtClean="0"/>
              <a:t>Bob Marshall (1928)</a:t>
            </a:r>
            <a:br>
              <a:rPr lang="en-US" dirty="0" smtClean="0"/>
            </a:br>
            <a:r>
              <a:rPr lang="en-US" sz="4000" dirty="0" smtClean="0"/>
              <a:t>River Bottom – 7 Age Classes</a:t>
            </a:r>
            <a:endParaRPr lang="en-US" sz="4000"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34" y="1788205"/>
            <a:ext cx="8418286" cy="504864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H="1">
            <a:off x="2638425" y="3057525"/>
            <a:ext cx="19050" cy="1809750"/>
          </a:xfrm>
          <a:prstGeom prst="line">
            <a:avLst/>
          </a:prstGeom>
          <a:ln w="381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34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57" y="159651"/>
            <a:ext cx="8229600" cy="1143000"/>
          </a:xfrm>
        </p:spPr>
        <p:txBody>
          <a:bodyPr>
            <a:noAutofit/>
          </a:bodyPr>
          <a:lstStyle/>
          <a:p>
            <a:r>
              <a:rPr lang="en-US" dirty="0" smtClean="0"/>
              <a:t>Bob Marshall (1928</a:t>
            </a:r>
            <a:r>
              <a:rPr lang="en-US" sz="6000" dirty="0" smtClean="0"/>
              <a:t>)</a:t>
            </a:r>
            <a:br>
              <a:rPr lang="en-US" sz="6000" dirty="0" smtClean="0"/>
            </a:br>
            <a:r>
              <a:rPr lang="en-US" sz="4000" dirty="0" smtClean="0"/>
              <a:t>Two-Aged – Entomological Variant</a:t>
            </a:r>
            <a:endParaRPr lang="en-US" sz="4000" dirty="0"/>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77" y="1770516"/>
            <a:ext cx="8505371" cy="5112647"/>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3124200" y="2990850"/>
            <a:ext cx="0" cy="1047750"/>
          </a:xfrm>
          <a:prstGeom prst="line">
            <a:avLst/>
          </a:prstGeom>
          <a:ln w="381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832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8670"/>
            <a:ext cx="8229600" cy="1143000"/>
          </a:xfrm>
        </p:spPr>
        <p:txBody>
          <a:bodyPr>
            <a:noAutofit/>
          </a:bodyPr>
          <a:lstStyle/>
          <a:p>
            <a:r>
              <a:rPr lang="en-US" sz="3600" dirty="0" smtClean="0"/>
              <a:t>Western White Pine</a:t>
            </a:r>
            <a:endParaRPr lang="en-US" sz="3600" dirty="0"/>
          </a:p>
        </p:txBody>
      </p:sp>
      <p:sp>
        <p:nvSpPr>
          <p:cNvPr id="9" name="Content Placeholder 8"/>
          <p:cNvSpPr>
            <a:spLocks noGrp="1"/>
          </p:cNvSpPr>
          <p:nvPr>
            <p:ph idx="1"/>
          </p:nvPr>
        </p:nvSpPr>
        <p:spPr>
          <a:xfrm>
            <a:off x="-14736" y="1039776"/>
            <a:ext cx="8229600" cy="4525963"/>
          </a:xfrm>
        </p:spPr>
        <p:txBody>
          <a:bodyPr/>
          <a:lstStyle/>
          <a:p>
            <a:r>
              <a:rPr lang="en-US" dirty="0" smtClean="0"/>
              <a:t>Genetic generalist</a:t>
            </a:r>
          </a:p>
          <a:p>
            <a:pPr lvl="1"/>
            <a:r>
              <a:rPr lang="en-US" dirty="0" smtClean="0"/>
              <a:t>High within stand variation</a:t>
            </a:r>
          </a:p>
          <a:p>
            <a:pPr lvl="1"/>
            <a:r>
              <a:rPr lang="en-US" dirty="0" smtClean="0"/>
              <a:t>Low among strand variation</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2295" y="1297857"/>
            <a:ext cx="4131541" cy="523567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458" y="2979174"/>
            <a:ext cx="4624666" cy="3554360"/>
          </a:xfrm>
          <a:prstGeom prst="rect">
            <a:avLst/>
          </a:prstGeom>
        </p:spPr>
      </p:pic>
    </p:spTree>
    <p:extLst>
      <p:ext uri="{BB962C8B-B14F-4D97-AF65-F5344CB8AC3E}">
        <p14:creationId xmlns:p14="http://schemas.microsoft.com/office/powerpoint/2010/main" val="11446686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7846"/>
          <a:stretch/>
        </p:blipFill>
        <p:spPr>
          <a:xfrm>
            <a:off x="-1" y="0"/>
            <a:ext cx="4502913" cy="3484515"/>
          </a:xfrm>
          <a:prstGeom prst="rect">
            <a:avLst/>
          </a:prstGeom>
          <a:effectLst>
            <a:softEdge rad="317500"/>
          </a:effectLst>
        </p:spPr>
      </p:pic>
      <p:cxnSp>
        <p:nvCxnSpPr>
          <p:cNvPr id="11" name="Straight Connector 10"/>
          <p:cNvCxnSpPr/>
          <p:nvPr/>
        </p:nvCxnSpPr>
        <p:spPr>
          <a:xfrm>
            <a:off x="4511040" y="0"/>
            <a:ext cx="0" cy="6858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429000"/>
            <a:ext cx="914400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042" y="3541987"/>
            <a:ext cx="4217870" cy="316340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5027" y="160935"/>
            <a:ext cx="4216858" cy="3162644"/>
          </a:xfrm>
          <a:prstGeom prst="rect">
            <a:avLst/>
          </a:prstGeom>
        </p:spPr>
      </p:pic>
      <p:sp>
        <p:nvSpPr>
          <p:cNvPr id="15" name="TextBox 14"/>
          <p:cNvSpPr txBox="1"/>
          <p:nvPr/>
        </p:nvSpPr>
        <p:spPr>
          <a:xfrm>
            <a:off x="2453640" y="-47438"/>
            <a:ext cx="4756174" cy="1015663"/>
          </a:xfrm>
          <a:prstGeom prst="rect">
            <a:avLst/>
          </a:prstGeom>
          <a:solidFill>
            <a:srgbClr val="000000">
              <a:alpha val="41176"/>
            </a:srgbClr>
          </a:solidFill>
          <a:effectLst>
            <a:softEdge rad="127000"/>
          </a:effectLst>
        </p:spPr>
        <p:txBody>
          <a:bodyPr wrap="none" rtlCol="0">
            <a:spAutoFit/>
          </a:bodyPr>
          <a:lstStyle/>
          <a:p>
            <a:r>
              <a:rPr lang="en-US" sz="6000" dirty="0" smtClean="0"/>
              <a:t>Mixed Severity</a:t>
            </a:r>
            <a:endParaRPr lang="en-US" sz="60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9247" y="3448787"/>
            <a:ext cx="4342134" cy="3256601"/>
          </a:xfrm>
          <a:prstGeom prst="rect">
            <a:avLst/>
          </a:prstGeom>
        </p:spPr>
      </p:pic>
      <p:sp>
        <p:nvSpPr>
          <p:cNvPr id="16" name="TextBox 15"/>
          <p:cNvSpPr txBox="1"/>
          <p:nvPr/>
        </p:nvSpPr>
        <p:spPr>
          <a:xfrm>
            <a:off x="2955071" y="5804722"/>
            <a:ext cx="4210512" cy="1015663"/>
          </a:xfrm>
          <a:prstGeom prst="rect">
            <a:avLst/>
          </a:prstGeom>
          <a:solidFill>
            <a:srgbClr val="000000">
              <a:alpha val="41176"/>
            </a:srgbClr>
          </a:solidFill>
          <a:effectLst>
            <a:softEdge rad="127000"/>
          </a:effectLst>
        </p:spPr>
        <p:txBody>
          <a:bodyPr wrap="none" rtlCol="0">
            <a:spAutoFit/>
          </a:bodyPr>
          <a:lstStyle/>
          <a:p>
            <a:r>
              <a:rPr lang="en-US" sz="6000" dirty="0" smtClean="0"/>
              <a:t>Low Severity</a:t>
            </a:r>
            <a:endParaRPr lang="en-US" sz="6000" dirty="0"/>
          </a:p>
        </p:txBody>
      </p:sp>
    </p:spTree>
    <p:extLst>
      <p:ext uri="{BB962C8B-B14F-4D97-AF65-F5344CB8AC3E}">
        <p14:creationId xmlns:p14="http://schemas.microsoft.com/office/powerpoint/2010/main" val="3103092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22828" y="1251858"/>
            <a:ext cx="6858000" cy="4354284"/>
          </a:xfrm>
          <a:prstGeom prst="rect">
            <a:avLst/>
          </a:prstGeom>
          <a:ln w="76200">
            <a:solidFill>
              <a:schemeClr val="bg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030" y="0"/>
            <a:ext cx="4542970" cy="3236686"/>
          </a:xfrm>
          <a:prstGeom prst="rect">
            <a:avLst/>
          </a:prstGeom>
          <a:ln w="76200">
            <a:solidFill>
              <a:schemeClr val="bg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572000" y="3556000"/>
            <a:ext cx="4542970" cy="3270704"/>
          </a:xfrm>
          <a:prstGeom prst="rect">
            <a:avLst/>
          </a:prstGeom>
          <a:ln w="76200">
            <a:solidFill>
              <a:schemeClr val="bg1"/>
            </a:solidFill>
          </a:ln>
        </p:spPr>
      </p:pic>
      <p:sp>
        <p:nvSpPr>
          <p:cNvPr id="5" name="Title 4"/>
          <p:cNvSpPr>
            <a:spLocks noGrp="1"/>
          </p:cNvSpPr>
          <p:nvPr>
            <p:ph type="title"/>
          </p:nvPr>
        </p:nvSpPr>
        <p:spPr>
          <a:xfrm>
            <a:off x="2989943" y="-1"/>
            <a:ext cx="3164114" cy="1692275"/>
          </a:xfrm>
          <a:solidFill>
            <a:schemeClr val="bg1"/>
          </a:solidFill>
          <a:effectLst>
            <a:softEdge rad="127000"/>
          </a:effectLst>
        </p:spPr>
        <p:txBody>
          <a:bodyPr>
            <a:noAutofit/>
          </a:bodyPr>
          <a:lstStyle/>
          <a:p>
            <a:r>
              <a:rPr lang="en-US" sz="5400" dirty="0" smtClean="0"/>
              <a:t>Fuel Matrix</a:t>
            </a:r>
            <a:endParaRPr lang="en-US" sz="5400" dirty="0"/>
          </a:p>
        </p:txBody>
      </p:sp>
    </p:spTree>
    <p:extLst>
      <p:ext uri="{BB962C8B-B14F-4D97-AF65-F5344CB8AC3E}">
        <p14:creationId xmlns:p14="http://schemas.microsoft.com/office/powerpoint/2010/main" val="2080262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6413"/>
          <a:stretch/>
        </p:blipFill>
        <p:spPr>
          <a:xfrm rot="5400000">
            <a:off x="384858" y="-370384"/>
            <a:ext cx="3674962" cy="4456253"/>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50197"/>
            <a:ext cx="4456254" cy="310780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045" y="3734279"/>
            <a:ext cx="4409956" cy="315988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747" y="-2889"/>
            <a:ext cx="4444679" cy="3734279"/>
          </a:xfrm>
          <a:prstGeom prst="rect">
            <a:avLst/>
          </a:prstGeom>
        </p:spPr>
      </p:pic>
      <p:sp>
        <p:nvSpPr>
          <p:cNvPr id="2" name="Title 1"/>
          <p:cNvSpPr>
            <a:spLocks noGrp="1"/>
          </p:cNvSpPr>
          <p:nvPr>
            <p:ph type="title"/>
          </p:nvPr>
        </p:nvSpPr>
        <p:spPr>
          <a:xfrm>
            <a:off x="619244" y="3196058"/>
            <a:ext cx="8229600" cy="1143000"/>
          </a:xfrm>
          <a:solidFill>
            <a:schemeClr val="bg1"/>
          </a:solidFill>
          <a:effectLst>
            <a:softEdge rad="127000"/>
          </a:effectLst>
        </p:spPr>
        <p:txBody>
          <a:bodyPr>
            <a:normAutofit/>
          </a:bodyPr>
          <a:lstStyle/>
          <a:p>
            <a:r>
              <a:rPr lang="en-US" sz="6000" dirty="0" smtClean="0"/>
              <a:t>Fuels</a:t>
            </a:r>
            <a:endParaRPr lang="en-US" sz="6000" dirty="0"/>
          </a:p>
        </p:txBody>
      </p:sp>
      <p:cxnSp>
        <p:nvCxnSpPr>
          <p:cNvPr id="11" name="Straight Connector 10"/>
          <p:cNvCxnSpPr/>
          <p:nvPr/>
        </p:nvCxnSpPr>
        <p:spPr>
          <a:xfrm>
            <a:off x="4572000" y="0"/>
            <a:ext cx="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8858" y="173620"/>
            <a:ext cx="1519968" cy="523220"/>
          </a:xfrm>
          <a:prstGeom prst="rect">
            <a:avLst/>
          </a:prstGeom>
          <a:noFill/>
        </p:spPr>
        <p:txBody>
          <a:bodyPr wrap="none" rtlCol="0">
            <a:spAutoFit/>
          </a:bodyPr>
          <a:lstStyle/>
          <a:p>
            <a:r>
              <a:rPr lang="en-US" sz="2800" dirty="0" smtClean="0">
                <a:solidFill>
                  <a:srgbClr val="FFFF00"/>
                </a:solidFill>
              </a:rPr>
              <a:t>Grand fir</a:t>
            </a:r>
            <a:endParaRPr lang="en-US" sz="2800" dirty="0">
              <a:solidFill>
                <a:srgbClr val="FFFF00"/>
              </a:solidFill>
            </a:endParaRPr>
          </a:p>
        </p:txBody>
      </p:sp>
      <p:sp>
        <p:nvSpPr>
          <p:cNvPr id="17" name="TextBox 16"/>
          <p:cNvSpPr txBox="1"/>
          <p:nvPr/>
        </p:nvSpPr>
        <p:spPr>
          <a:xfrm>
            <a:off x="4856068" y="162045"/>
            <a:ext cx="1816523" cy="523220"/>
          </a:xfrm>
          <a:prstGeom prst="rect">
            <a:avLst/>
          </a:prstGeom>
          <a:noFill/>
        </p:spPr>
        <p:txBody>
          <a:bodyPr wrap="none" rtlCol="0">
            <a:spAutoFit/>
          </a:bodyPr>
          <a:lstStyle/>
          <a:p>
            <a:r>
              <a:rPr lang="en-US" sz="2800" dirty="0" smtClean="0">
                <a:solidFill>
                  <a:srgbClr val="FFFF00"/>
                </a:solidFill>
              </a:rPr>
              <a:t>White pine</a:t>
            </a:r>
            <a:endParaRPr lang="en-US" sz="2800" dirty="0">
              <a:solidFill>
                <a:srgbClr val="FFFF00"/>
              </a:solidFill>
            </a:endParaRPr>
          </a:p>
        </p:txBody>
      </p:sp>
    </p:spTree>
    <p:extLst>
      <p:ext uri="{BB962C8B-B14F-4D97-AF65-F5344CB8AC3E}">
        <p14:creationId xmlns:p14="http://schemas.microsoft.com/office/powerpoint/2010/main" val="4025906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41550"/>
            <a:ext cx="4340506" cy="1143000"/>
          </a:xfrm>
        </p:spPr>
        <p:txBody>
          <a:bodyPr>
            <a:normAutofit fontScale="90000"/>
          </a:bodyPr>
          <a:lstStyle/>
          <a:p>
            <a:pPr algn="l"/>
            <a:r>
              <a:rPr lang="en-US" dirty="0"/>
              <a:t>Moist Habitat Types</a:t>
            </a:r>
            <a:br>
              <a:rPr lang="en-US" dirty="0"/>
            </a:br>
            <a:r>
              <a:rPr lang="en-US" dirty="0"/>
              <a:t>Priest </a:t>
            </a:r>
            <a:r>
              <a:rPr lang="en-US" dirty="0" smtClean="0"/>
              <a:t>River</a:t>
            </a:r>
            <a:br>
              <a:rPr lang="en-US" dirty="0" smtClean="0"/>
            </a:br>
            <a:r>
              <a:rPr lang="en-US" dirty="0"/>
              <a:t/>
            </a:r>
            <a:br>
              <a:rPr lang="en-US" dirty="0"/>
            </a:br>
            <a:r>
              <a:rPr lang="en-US" dirty="0" smtClean="0"/>
              <a:t/>
            </a:r>
            <a:br>
              <a:rPr lang="en-US" dirty="0" smtClean="0"/>
            </a:br>
            <a:r>
              <a:rPr lang="en-US" dirty="0"/>
              <a:t/>
            </a:r>
            <a:br>
              <a:rPr lang="en-US" dirty="0"/>
            </a:br>
            <a:r>
              <a:rPr lang="en-US" dirty="0" smtClean="0"/>
              <a:t>Are these fuel conditions real?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76736073"/>
              </p:ext>
            </p:extLst>
          </p:nvPr>
        </p:nvGraphicFramePr>
        <p:xfrm>
          <a:off x="4572000" y="217713"/>
          <a:ext cx="4572000" cy="28883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604852567"/>
              </p:ext>
            </p:extLst>
          </p:nvPr>
        </p:nvGraphicFramePr>
        <p:xfrm>
          <a:off x="3962400" y="3091544"/>
          <a:ext cx="5181600" cy="35088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35572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067" t="7110" r="11630" b="7951"/>
          <a:stretch/>
        </p:blipFill>
        <p:spPr>
          <a:xfrm>
            <a:off x="29028" y="0"/>
            <a:ext cx="4397829" cy="6808462"/>
          </a:xfrm>
          <a:prstGeom prst="rect">
            <a:avLst/>
          </a:prstGeom>
          <a:ln w="76200">
            <a:no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046" y="1"/>
            <a:ext cx="4409954" cy="6808462"/>
          </a:xfrm>
          <a:prstGeom prst="rect">
            <a:avLst/>
          </a:prstGeom>
        </p:spPr>
      </p:pic>
    </p:spTree>
    <p:extLst>
      <p:ext uri="{BB962C8B-B14F-4D97-AF65-F5344CB8AC3E}">
        <p14:creationId xmlns:p14="http://schemas.microsoft.com/office/powerpoint/2010/main" val="2815318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9032" y="14518"/>
            <a:ext cx="3875316" cy="2123658"/>
          </a:xfrm>
          <a:prstGeom prst="rect">
            <a:avLst/>
          </a:prstGeom>
          <a:noFill/>
        </p:spPr>
        <p:txBody>
          <a:bodyPr wrap="square" rtlCol="0">
            <a:spAutoFit/>
          </a:bodyPr>
          <a:lstStyle/>
          <a:p>
            <a:r>
              <a:rPr lang="en-US" sz="4400" dirty="0" smtClean="0">
                <a:solidFill>
                  <a:schemeClr val="bg1"/>
                </a:solidFill>
              </a:rPr>
              <a:t>Coeur d’Alene</a:t>
            </a:r>
          </a:p>
          <a:p>
            <a:r>
              <a:rPr lang="en-US" sz="4400" dirty="0" smtClean="0">
                <a:solidFill>
                  <a:schemeClr val="bg1"/>
                </a:solidFill>
              </a:rPr>
              <a:t>Ubiquitous</a:t>
            </a:r>
          </a:p>
          <a:p>
            <a:r>
              <a:rPr lang="en-US" sz="4400" dirty="0" smtClean="0">
                <a:solidFill>
                  <a:schemeClr val="bg1"/>
                </a:solidFill>
              </a:rPr>
              <a:t>1934</a:t>
            </a:r>
          </a:p>
        </p:txBody>
      </p:sp>
    </p:spTree>
    <p:extLst>
      <p:ext uri="{BB962C8B-B14F-4D97-AF65-F5344CB8AC3E}">
        <p14:creationId xmlns:p14="http://schemas.microsoft.com/office/powerpoint/2010/main" val="763633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22" y="57875"/>
            <a:ext cx="4197752" cy="31483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3397491" y="1882597"/>
            <a:ext cx="2356735" cy="1938992"/>
          </a:xfrm>
          <a:prstGeom prst="rect">
            <a:avLst/>
          </a:prstGeom>
          <a:noFill/>
        </p:spPr>
        <p:txBody>
          <a:bodyPr wrap="none" rtlCol="0">
            <a:spAutoFit/>
          </a:bodyPr>
          <a:lstStyle/>
          <a:p>
            <a:pPr algn="ctr"/>
            <a:r>
              <a:rPr lang="en-US" sz="6000" dirty="0" smtClean="0"/>
              <a:t>3</a:t>
            </a:r>
          </a:p>
          <a:p>
            <a:pPr algn="ctr"/>
            <a:r>
              <a:rPr lang="en-US" sz="6000" dirty="0" smtClean="0"/>
              <a:t>Stories</a:t>
            </a:r>
            <a:endParaRPr lang="en-US" sz="6000"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23491" b="24964"/>
          <a:stretch/>
        </p:blipFill>
        <p:spPr>
          <a:xfrm>
            <a:off x="4791916" y="57876"/>
            <a:ext cx="4235571" cy="31483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global warming concept.jpg"/>
          <p:cNvPicPr>
            <a:picLocks noChangeAspect="1"/>
          </p:cNvPicPr>
          <p:nvPr/>
        </p:nvPicPr>
        <p:blipFill>
          <a:blip r:embed="rId4" cstate="print"/>
          <a:stretch>
            <a:fillRect/>
          </a:stretch>
        </p:blipFill>
        <p:spPr>
          <a:xfrm>
            <a:off x="2569254" y="3689793"/>
            <a:ext cx="4198669" cy="31455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64841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655" y="5369152"/>
            <a:ext cx="8229600" cy="1143000"/>
          </a:xfrm>
        </p:spPr>
        <p:txBody>
          <a:bodyPr>
            <a:normAutofit fontScale="90000"/>
          </a:bodyPr>
          <a:lstStyle/>
          <a:p>
            <a:r>
              <a:rPr lang="en-US" dirty="0" smtClean="0"/>
              <a:t>Why Here?</a:t>
            </a:r>
            <a:br>
              <a:rPr lang="en-US" dirty="0" smtClean="0"/>
            </a:br>
            <a:r>
              <a:rPr lang="en-US" dirty="0" smtClean="0"/>
              <a:t>We do have some challenges</a:t>
            </a:r>
            <a:endParaRPr lang="en-US" dirty="0"/>
          </a:p>
        </p:txBody>
      </p:sp>
      <p:grpSp>
        <p:nvGrpSpPr>
          <p:cNvPr id="16" name="Group 15"/>
          <p:cNvGrpSpPr/>
          <p:nvPr/>
        </p:nvGrpSpPr>
        <p:grpSpPr>
          <a:xfrm>
            <a:off x="0" y="0"/>
            <a:ext cx="9144000" cy="6858000"/>
            <a:chOff x="0" y="0"/>
            <a:chExt cx="9144000" cy="6858000"/>
          </a:xfrm>
        </p:grpSpPr>
        <p:pic>
          <p:nvPicPr>
            <p:cNvPr id="12" name="Picture 4" descr="K:\gems\gis\cda\presentations\cur_veg2.jpg"/>
            <p:cNvPicPr preferRelativeResize="0">
              <a:picLocks noChangeArrowheads="1"/>
            </p:cNvPicPr>
            <p:nvPr/>
          </p:nvPicPr>
          <p:blipFill>
            <a:blip r:embed="rId3">
              <a:extLst>
                <a:ext uri="{28A0092B-C50C-407E-A947-70E740481C1C}">
                  <a14:useLocalDpi xmlns:a14="http://schemas.microsoft.com/office/drawing/2010/main" val="0"/>
                </a:ext>
              </a:extLst>
            </a:blip>
            <a:srcRect l="10025" t="5496" r="34319" b="5496"/>
            <a:stretch>
              <a:fillRect/>
            </a:stretch>
          </p:blipFill>
          <p:spPr bwMode="auto">
            <a:xfrm>
              <a:off x="4601225" y="0"/>
              <a:ext cx="4542775" cy="68558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Object 5"/>
            <p:cNvGraphicFramePr>
              <a:graphicFrameLocks noChangeAspect="1"/>
            </p:cNvGraphicFramePr>
            <p:nvPr>
              <p:extLst/>
            </p:nvPr>
          </p:nvGraphicFramePr>
          <p:xfrm>
            <a:off x="0" y="0"/>
            <a:ext cx="4601225" cy="6858000"/>
          </p:xfrm>
          <a:graphic>
            <a:graphicData uri="http://schemas.openxmlformats.org/presentationml/2006/ole">
              <mc:AlternateContent xmlns:mc="http://schemas.openxmlformats.org/markup-compatibility/2006">
                <mc:Choice xmlns:v="urn:schemas-microsoft-com:vml" Requires="v">
                  <p:oleObj spid="_x0000_s4155" name="Photo Editor Photo" r:id="rId4" imgW="5928874" imgH="7071973" progId="MSPhotoEd.3">
                    <p:embed/>
                  </p:oleObj>
                </mc:Choice>
                <mc:Fallback>
                  <p:oleObj name="Photo Editor Photo" r:id="rId4" imgW="5928874" imgH="707197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7712" t="5171" r="35164" b="5560"/>
                        <a:stretch>
                          <a:fillRect/>
                        </a:stretch>
                      </p:blipFill>
                      <p:spPr bwMode="auto">
                        <a:xfrm>
                          <a:off x="0" y="0"/>
                          <a:ext cx="46012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 name="Group 6"/>
            <p:cNvGrpSpPr>
              <a:grpSpLocks/>
            </p:cNvGrpSpPr>
            <p:nvPr/>
          </p:nvGrpSpPr>
          <p:grpSpPr bwMode="auto">
            <a:xfrm>
              <a:off x="1706390" y="142965"/>
              <a:ext cx="2937831" cy="1939002"/>
              <a:chOff x="2064" y="960"/>
              <a:chExt cx="1200" cy="868"/>
            </a:xfrm>
          </p:grpSpPr>
          <p:sp>
            <p:nvSpPr>
              <p:cNvPr id="10" name="Rectangle 7"/>
              <p:cNvSpPr>
                <a:spLocks noChangeArrowheads="1"/>
              </p:cNvSpPr>
              <p:nvPr/>
            </p:nvSpPr>
            <p:spPr bwMode="auto">
              <a:xfrm>
                <a:off x="2064" y="989"/>
                <a:ext cx="240" cy="192"/>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8"/>
              <p:cNvSpPr txBox="1">
                <a:spLocks noChangeArrowheads="1"/>
              </p:cNvSpPr>
              <p:nvPr/>
            </p:nvSpPr>
            <p:spPr bwMode="auto">
              <a:xfrm>
                <a:off x="2352" y="960"/>
                <a:ext cx="912" cy="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dirty="0">
                    <a:solidFill>
                      <a:srgbClr val="003300"/>
                    </a:solidFill>
                    <a:latin typeface="+mj-lt"/>
                  </a:rPr>
                  <a:t>White </a:t>
                </a:r>
                <a:r>
                  <a:rPr lang="en-US" sz="4000" dirty="0" smtClean="0">
                    <a:solidFill>
                      <a:srgbClr val="003300"/>
                    </a:solidFill>
                    <a:latin typeface="+mj-lt"/>
                  </a:rPr>
                  <a:t>Pine</a:t>
                </a:r>
                <a:endParaRPr lang="en-US" sz="4000" dirty="0">
                  <a:solidFill>
                    <a:srgbClr val="003300"/>
                  </a:solidFill>
                  <a:latin typeface="+mj-lt"/>
                </a:endParaRPr>
              </a:p>
              <a:p>
                <a:r>
                  <a:rPr lang="en-US" sz="4000" dirty="0" smtClean="0">
                    <a:solidFill>
                      <a:srgbClr val="003300"/>
                    </a:solidFill>
                    <a:latin typeface="+mj-lt"/>
                  </a:rPr>
                  <a:t>1930’s</a:t>
                </a:r>
                <a:endParaRPr lang="en-US" sz="4000" dirty="0">
                  <a:solidFill>
                    <a:srgbClr val="003300"/>
                  </a:solidFill>
                  <a:latin typeface="+mj-lt"/>
                </a:endParaRPr>
              </a:p>
            </p:txBody>
          </p:sp>
        </p:grpSp>
      </p:grpSp>
      <p:cxnSp>
        <p:nvCxnSpPr>
          <p:cNvPr id="15" name="Straight Connector 14"/>
          <p:cNvCxnSpPr/>
          <p:nvPr/>
        </p:nvCxnSpPr>
        <p:spPr>
          <a:xfrm flipV="1">
            <a:off x="6183086" y="1669143"/>
            <a:ext cx="348343" cy="1451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35469" y="104174"/>
            <a:ext cx="1265603" cy="646331"/>
          </a:xfrm>
          <a:prstGeom prst="rect">
            <a:avLst/>
          </a:prstGeom>
          <a:noFill/>
        </p:spPr>
        <p:txBody>
          <a:bodyPr wrap="none" rtlCol="0">
            <a:spAutoFit/>
          </a:bodyPr>
          <a:lstStyle/>
          <a:p>
            <a:r>
              <a:rPr lang="en-US" sz="3600" dirty="0" smtClean="0">
                <a:solidFill>
                  <a:schemeClr val="bg1"/>
                </a:solidFill>
              </a:rPr>
              <a:t>Today</a:t>
            </a:r>
            <a:endParaRPr lang="en-US" sz="3600" dirty="0">
              <a:solidFill>
                <a:schemeClr val="bg1"/>
              </a:solidFill>
            </a:endParaRPr>
          </a:p>
        </p:txBody>
      </p:sp>
    </p:spTree>
    <p:extLst>
      <p:ext uri="{BB962C8B-B14F-4D97-AF65-F5344CB8AC3E}">
        <p14:creationId xmlns:p14="http://schemas.microsoft.com/office/powerpoint/2010/main" val="2970283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Factors that Changed the Moist Forests</a:t>
            </a:r>
            <a:endParaRPr lang="en-US" dirty="0"/>
          </a:p>
        </p:txBody>
      </p:sp>
      <p:pic>
        <p:nvPicPr>
          <p:cNvPr id="3" name="Picture 2" descr="000454"/>
          <p:cNvPicPr>
            <a:picLocks noGrp="1" noChangeAspect="1"/>
          </p:cNvPicPr>
          <p:nvPr isPhoto="1"/>
        </p:nvPicPr>
        <p:blipFill rotWithShape="1">
          <a:blip r:embed="rId2">
            <a:lum/>
            <a:extLst>
              <a:ext uri="{28A0092B-C50C-407E-A947-70E740481C1C}">
                <a14:useLocalDpi xmlns:a14="http://schemas.microsoft.com/office/drawing/2010/main" val="0"/>
              </a:ext>
            </a:extLst>
          </a:blip>
          <a:srcRect t="21799"/>
          <a:stretch/>
        </p:blipFill>
        <p:spPr>
          <a:xfrm>
            <a:off x="3776360" y="1494970"/>
            <a:ext cx="5129213" cy="5363029"/>
          </a:xfrm>
          <a:prstGeom prst="rect">
            <a:avLst/>
          </a:prstGeom>
          <a:noFill/>
          <a:ln>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089" y="2937136"/>
            <a:ext cx="3455863" cy="3537406"/>
          </a:xfrm>
          <a:prstGeom prst="rect">
            <a:avLst/>
          </a:prstGeom>
        </p:spPr>
      </p:pic>
    </p:spTree>
    <p:extLst>
      <p:ext uri="{BB962C8B-B14F-4D97-AF65-F5344CB8AC3E}">
        <p14:creationId xmlns:p14="http://schemas.microsoft.com/office/powerpoint/2010/main" val="415737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6000" dirty="0" smtClean="0">
                <a:solidFill>
                  <a:srgbClr val="FFFF99"/>
                </a:solidFill>
              </a:rPr>
              <a:t>Human Impacts</a:t>
            </a:r>
            <a:endParaRPr lang="en-US" sz="6000" dirty="0">
              <a:solidFill>
                <a:srgbClr val="FFFF99"/>
              </a:solidFill>
            </a:endParaRPr>
          </a:p>
        </p:txBody>
      </p:sp>
      <p:pic>
        <p:nvPicPr>
          <p:cNvPr id="6" name="Content Placeholder 5"/>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5983377" y="1193850"/>
            <a:ext cx="3121572" cy="2299543"/>
          </a:xfrm>
          <a:ln w="57150">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 y="3934470"/>
            <a:ext cx="2936334" cy="2340206"/>
          </a:xfrm>
          <a:prstGeom prst="rect">
            <a:avLst/>
          </a:prstGeom>
          <a:ln w="57150">
            <a:no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1" y="1193851"/>
            <a:ext cx="2936334" cy="2321260"/>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2103" y="1193850"/>
            <a:ext cx="3061274" cy="232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99-00615.jpg"/>
          <p:cNvPicPr>
            <a:picLocks noChangeAspect="1"/>
          </p:cNvPicPr>
          <p:nvPr/>
        </p:nvPicPr>
        <p:blipFill>
          <a:blip r:embed="rId6" cstate="print"/>
          <a:stretch>
            <a:fillRect/>
          </a:stretch>
        </p:blipFill>
        <p:spPr>
          <a:xfrm>
            <a:off x="2922103" y="3934470"/>
            <a:ext cx="3061274" cy="2340206"/>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3376" y="3934470"/>
            <a:ext cx="3160623" cy="2340206"/>
          </a:xfrm>
          <a:prstGeom prst="rect">
            <a:avLst/>
          </a:prstGeom>
        </p:spPr>
      </p:pic>
      <p:sp>
        <p:nvSpPr>
          <p:cNvPr id="3" name="TextBox 2"/>
          <p:cNvSpPr txBox="1"/>
          <p:nvPr/>
        </p:nvSpPr>
        <p:spPr>
          <a:xfrm>
            <a:off x="3667799" y="6277128"/>
            <a:ext cx="1847365" cy="646331"/>
          </a:xfrm>
          <a:prstGeom prst="rect">
            <a:avLst/>
          </a:prstGeom>
          <a:noFill/>
        </p:spPr>
        <p:txBody>
          <a:bodyPr wrap="none" rtlCol="0">
            <a:spAutoFit/>
          </a:bodyPr>
          <a:lstStyle/>
          <a:p>
            <a:r>
              <a:rPr lang="en-US" sz="3600" dirty="0" smtClean="0"/>
              <a:t>1910 fire</a:t>
            </a:r>
            <a:endParaRPr lang="en-US" sz="3600" dirty="0"/>
          </a:p>
        </p:txBody>
      </p:sp>
      <p:sp>
        <p:nvSpPr>
          <p:cNvPr id="11" name="TextBox 10"/>
          <p:cNvSpPr txBox="1"/>
          <p:nvPr/>
        </p:nvSpPr>
        <p:spPr>
          <a:xfrm>
            <a:off x="681214" y="6211669"/>
            <a:ext cx="1406154" cy="646331"/>
          </a:xfrm>
          <a:prstGeom prst="rect">
            <a:avLst/>
          </a:prstGeom>
          <a:noFill/>
        </p:spPr>
        <p:txBody>
          <a:bodyPr wrap="none" rtlCol="0">
            <a:spAutoFit/>
          </a:bodyPr>
          <a:lstStyle/>
          <a:p>
            <a:r>
              <a:rPr lang="en-US" sz="3600" dirty="0" smtClean="0"/>
              <a:t>Mining</a:t>
            </a:r>
            <a:endParaRPr lang="en-US" sz="3600" dirty="0"/>
          </a:p>
        </p:txBody>
      </p:sp>
      <p:sp>
        <p:nvSpPr>
          <p:cNvPr id="12" name="TextBox 11"/>
          <p:cNvSpPr txBox="1"/>
          <p:nvPr/>
        </p:nvSpPr>
        <p:spPr>
          <a:xfrm>
            <a:off x="6640004" y="6211668"/>
            <a:ext cx="1627369" cy="646331"/>
          </a:xfrm>
          <a:prstGeom prst="rect">
            <a:avLst/>
          </a:prstGeom>
          <a:noFill/>
        </p:spPr>
        <p:txBody>
          <a:bodyPr wrap="none" rtlCol="0">
            <a:spAutoFit/>
          </a:bodyPr>
          <a:lstStyle/>
          <a:p>
            <a:r>
              <a:rPr lang="en-US" sz="3600" dirty="0" smtClean="0"/>
              <a:t>Grazing</a:t>
            </a:r>
            <a:endParaRPr lang="en-US" sz="3600" dirty="0"/>
          </a:p>
        </p:txBody>
      </p:sp>
    </p:spTree>
    <p:extLst>
      <p:ext uri="{BB962C8B-B14F-4D97-AF65-F5344CB8AC3E}">
        <p14:creationId xmlns:p14="http://schemas.microsoft.com/office/powerpoint/2010/main" val="36385088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b="12158"/>
          <a:stretch>
            <a:fillRect/>
          </a:stretch>
        </p:blipFill>
        <p:spPr bwMode="auto">
          <a:xfrm>
            <a:off x="0" y="-101600"/>
            <a:ext cx="9144000" cy="6959599"/>
          </a:xfrm>
          <a:prstGeom prst="rect">
            <a:avLst/>
          </a:prstGeom>
          <a:noFill/>
          <a:ln w="9525">
            <a:noFill/>
            <a:miter lim="800000"/>
            <a:headEnd/>
            <a:tailEnd/>
          </a:ln>
          <a:effectLst/>
        </p:spPr>
      </p:pic>
      <p:sp>
        <p:nvSpPr>
          <p:cNvPr id="2" name="Title 1"/>
          <p:cNvSpPr>
            <a:spLocks noGrp="1"/>
          </p:cNvSpPr>
          <p:nvPr>
            <p:ph type="title"/>
          </p:nvPr>
        </p:nvSpPr>
        <p:spPr>
          <a:xfrm>
            <a:off x="486697" y="442465"/>
            <a:ext cx="6944617" cy="2419554"/>
          </a:xfrm>
        </p:spPr>
        <p:txBody>
          <a:bodyPr>
            <a:normAutofit fontScale="90000"/>
          </a:bodyPr>
          <a:lstStyle/>
          <a:p>
            <a:r>
              <a:rPr lang="en-US" dirty="0" smtClean="0">
                <a:solidFill>
                  <a:schemeClr val="bg1"/>
                </a:solidFill>
              </a:rPr>
              <a:t>A Primary</a:t>
            </a:r>
            <a:br>
              <a:rPr lang="en-US" dirty="0" smtClean="0">
                <a:solidFill>
                  <a:schemeClr val="bg1"/>
                </a:solidFill>
              </a:rPr>
            </a:br>
            <a:r>
              <a:rPr lang="en-US" dirty="0" smtClean="0">
                <a:solidFill>
                  <a:schemeClr val="bg1"/>
                </a:solidFill>
              </a:rPr>
              <a:t>Reason for Industrial Growth</a:t>
            </a:r>
            <a:br>
              <a:rPr lang="en-US" dirty="0" smtClean="0">
                <a:solidFill>
                  <a:schemeClr val="bg1"/>
                </a:solidFill>
              </a:rPr>
            </a:br>
            <a:r>
              <a:rPr lang="en-US" dirty="0" smtClean="0">
                <a:solidFill>
                  <a:schemeClr val="bg1"/>
                </a:solidFill>
              </a:rPr>
              <a:t>Provided Access</a:t>
            </a:r>
            <a:br>
              <a:rPr lang="en-US" dirty="0" smtClean="0">
                <a:solidFill>
                  <a:schemeClr val="bg1"/>
                </a:solidFill>
              </a:rPr>
            </a:br>
            <a:r>
              <a:rPr lang="en-US" dirty="0" smtClean="0">
                <a:solidFill>
                  <a:schemeClr val="bg1"/>
                </a:solidFill>
              </a:rPr>
              <a:t>1935-1938:  350 </a:t>
            </a:r>
            <a:r>
              <a:rPr lang="en-US" dirty="0" err="1" smtClean="0">
                <a:solidFill>
                  <a:schemeClr val="bg1"/>
                </a:solidFill>
              </a:rPr>
              <a:t>mmbf</a:t>
            </a:r>
            <a:r>
              <a:rPr lang="en-US" dirty="0" smtClean="0">
                <a:solidFill>
                  <a:schemeClr val="bg1"/>
                </a:solidFill>
              </a:rPr>
              <a:t>/year</a:t>
            </a:r>
            <a:endParaRPr lang="en-US" dirty="0">
              <a:solidFill>
                <a:schemeClr val="bg1"/>
              </a:solidFill>
            </a:endParaRPr>
          </a:p>
        </p:txBody>
      </p:sp>
    </p:spTree>
    <p:extLst>
      <p:ext uri="{BB962C8B-B14F-4D97-AF65-F5344CB8AC3E}">
        <p14:creationId xmlns:p14="http://schemas.microsoft.com/office/powerpoint/2010/main" val="94341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85800" y="0"/>
            <a:ext cx="7772400" cy="1143000"/>
          </a:xfrm>
        </p:spPr>
        <p:txBody>
          <a:bodyPr/>
          <a:lstStyle/>
          <a:p>
            <a:r>
              <a:rPr lang="en-US" sz="3200"/>
              <a:t>Largest White Pine Mill</a:t>
            </a:r>
          </a:p>
        </p:txBody>
      </p:sp>
      <p:pic>
        <p:nvPicPr>
          <p:cNvPr id="145411" name="Picture 3" descr="Harvest 1938 riverdriv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5943600" cy="4594225"/>
          </a:xfrm>
          <a:prstGeom prst="rect">
            <a:avLst/>
          </a:prstGeom>
          <a:noFill/>
          <a:extLst>
            <a:ext uri="{909E8E84-426E-40DD-AFC4-6F175D3DCCD1}">
              <a14:hiddenFill xmlns:a14="http://schemas.microsoft.com/office/drawing/2010/main">
                <a:solidFill>
                  <a:srgbClr val="FFFFFF"/>
                </a:solidFill>
              </a14:hiddenFill>
            </a:ext>
          </a:extLst>
        </p:spPr>
      </p:pic>
      <p:sp>
        <p:nvSpPr>
          <p:cNvPr id="145412" name="Text Box 4"/>
          <p:cNvSpPr txBox="1">
            <a:spLocks noChangeArrowheads="1"/>
          </p:cNvSpPr>
          <p:nvPr/>
        </p:nvSpPr>
        <p:spPr bwMode="auto">
          <a:xfrm>
            <a:off x="1676400" y="5791200"/>
            <a:ext cx="5864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en-US" sz="2800"/>
              <a:t>35 Million Board Feet of White Pine </a:t>
            </a:r>
          </a:p>
          <a:p>
            <a:pPr algn="ctr">
              <a:spcBef>
                <a:spcPct val="0"/>
              </a:spcBef>
            </a:pPr>
            <a:r>
              <a:rPr lang="en-US" sz="2800"/>
              <a:t>Lewiston, ID 1938</a:t>
            </a:r>
          </a:p>
        </p:txBody>
      </p:sp>
    </p:spTree>
    <p:extLst>
      <p:ext uri="{BB962C8B-B14F-4D97-AF65-F5344CB8AC3E}">
        <p14:creationId xmlns:p14="http://schemas.microsoft.com/office/powerpoint/2010/main" val="11902127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22263" y="290222"/>
            <a:ext cx="5638800" cy="762000"/>
          </a:xfrm>
        </p:spPr>
        <p:txBody>
          <a:bodyPr>
            <a:noAutofit/>
          </a:bodyPr>
          <a:lstStyle/>
          <a:p>
            <a:r>
              <a:rPr lang="en-US" sz="4000" dirty="0"/>
              <a:t>Decline </a:t>
            </a:r>
            <a:r>
              <a:rPr lang="en-US" sz="4000" dirty="0" smtClean="0"/>
              <a:t>from </a:t>
            </a:r>
            <a:r>
              <a:rPr lang="en-US" sz="4000" dirty="0"/>
              <a:t>Western White Pine</a:t>
            </a:r>
            <a:endParaRPr lang="en-US" sz="4000" i="1" dirty="0"/>
          </a:p>
        </p:txBody>
      </p:sp>
      <p:pic>
        <p:nvPicPr>
          <p:cNvPr id="144387" name="Picture 3" descr="wpb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261937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44388" name="Picture 4" descr="deadwp"/>
          <p:cNvPicPr>
            <a:picLocks noChangeAspect="1" noChangeArrowheads="1"/>
          </p:cNvPicPr>
          <p:nvPr/>
        </p:nvPicPr>
        <p:blipFill>
          <a:blip r:embed="rId3">
            <a:extLst>
              <a:ext uri="{28A0092B-C50C-407E-A947-70E740481C1C}">
                <a14:useLocalDpi xmlns:a14="http://schemas.microsoft.com/office/drawing/2010/main" val="0"/>
              </a:ext>
            </a:extLst>
          </a:blip>
          <a:srcRect b="2458"/>
          <a:stretch>
            <a:fillRect/>
          </a:stretch>
        </p:blipFill>
        <p:spPr bwMode="auto">
          <a:xfrm>
            <a:off x="3581400" y="1828800"/>
            <a:ext cx="2244725" cy="3276600"/>
          </a:xfrm>
          <a:prstGeom prst="rect">
            <a:avLst/>
          </a:prstGeom>
          <a:noFill/>
          <a:extLst>
            <a:ext uri="{909E8E84-426E-40DD-AFC4-6F175D3DCCD1}">
              <a14:hiddenFill xmlns:a14="http://schemas.microsoft.com/office/drawing/2010/main">
                <a:solidFill>
                  <a:srgbClr val="FFFFFF"/>
                </a:solidFill>
              </a14:hiddenFill>
            </a:ext>
          </a:extLst>
        </p:spPr>
      </p:pic>
      <p:sp>
        <p:nvSpPr>
          <p:cNvPr id="144389" name="Text Box 5"/>
          <p:cNvSpPr txBox="1">
            <a:spLocks noChangeArrowheads="1"/>
          </p:cNvSpPr>
          <p:nvPr/>
        </p:nvSpPr>
        <p:spPr bwMode="auto">
          <a:xfrm>
            <a:off x="954088" y="6172200"/>
            <a:ext cx="162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2400"/>
              <a:t>Blister rust</a:t>
            </a:r>
          </a:p>
        </p:txBody>
      </p:sp>
      <p:sp>
        <p:nvSpPr>
          <p:cNvPr id="144390" name="Text Box 6"/>
          <p:cNvSpPr txBox="1">
            <a:spLocks noChangeArrowheads="1"/>
          </p:cNvSpPr>
          <p:nvPr/>
        </p:nvSpPr>
        <p:spPr bwMode="auto">
          <a:xfrm>
            <a:off x="3141663" y="5334000"/>
            <a:ext cx="3124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n-US" sz="2400"/>
              <a:t>European disease introduced beginning of century</a:t>
            </a:r>
          </a:p>
        </p:txBody>
      </p:sp>
      <p:pic>
        <p:nvPicPr>
          <p:cNvPr id="144391" name="Picture 7" descr="CCCguys"/>
          <p:cNvPicPr>
            <a:picLocks noChangeAspect="1" noChangeArrowheads="1"/>
          </p:cNvPicPr>
          <p:nvPr/>
        </p:nvPicPr>
        <p:blipFill>
          <a:blip r:embed="rId4">
            <a:extLst>
              <a:ext uri="{28A0092B-C50C-407E-A947-70E740481C1C}">
                <a14:useLocalDpi xmlns:a14="http://schemas.microsoft.com/office/drawing/2010/main" val="0"/>
              </a:ext>
            </a:extLst>
          </a:blip>
          <a:srcRect t="10843" b="16867"/>
          <a:stretch>
            <a:fillRect/>
          </a:stretch>
        </p:blipFill>
        <p:spPr bwMode="auto">
          <a:xfrm>
            <a:off x="6069013" y="990600"/>
            <a:ext cx="3074987" cy="2870200"/>
          </a:xfrm>
          <a:prstGeom prst="rect">
            <a:avLst/>
          </a:prstGeom>
          <a:noFill/>
          <a:extLst>
            <a:ext uri="{909E8E84-426E-40DD-AFC4-6F175D3DCCD1}">
              <a14:hiddenFill xmlns:a14="http://schemas.microsoft.com/office/drawing/2010/main">
                <a:solidFill>
                  <a:srgbClr val="FFFFFF"/>
                </a:solidFill>
              </a14:hiddenFill>
            </a:ext>
          </a:extLst>
        </p:spPr>
      </p:pic>
      <p:sp>
        <p:nvSpPr>
          <p:cNvPr id="144392" name="Text Box 8"/>
          <p:cNvSpPr txBox="1">
            <a:spLocks noChangeArrowheads="1"/>
          </p:cNvSpPr>
          <p:nvPr/>
        </p:nvSpPr>
        <p:spPr bwMode="auto">
          <a:xfrm>
            <a:off x="6111875" y="3962400"/>
            <a:ext cx="303212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n-US" sz="2400"/>
              <a:t>Civilian Conservation Corp</a:t>
            </a:r>
          </a:p>
          <a:p>
            <a:pPr algn="ctr">
              <a:spcBef>
                <a:spcPct val="0"/>
              </a:spcBef>
            </a:pPr>
            <a:r>
              <a:rPr lang="en-US" sz="2000"/>
              <a:t>Pulling Ribes</a:t>
            </a:r>
          </a:p>
        </p:txBody>
      </p:sp>
      <p:sp>
        <p:nvSpPr>
          <p:cNvPr id="144393" name="Text Box 9"/>
          <p:cNvSpPr txBox="1">
            <a:spLocks noChangeArrowheads="1"/>
          </p:cNvSpPr>
          <p:nvPr/>
        </p:nvSpPr>
        <p:spPr bwMode="auto">
          <a:xfrm>
            <a:off x="6553200" y="5257800"/>
            <a:ext cx="2209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a:t>Like bailing the ocean with a tea cup</a:t>
            </a:r>
          </a:p>
        </p:txBody>
      </p:sp>
    </p:spTree>
    <p:extLst>
      <p:ext uri="{BB962C8B-B14F-4D97-AF65-F5344CB8AC3E}">
        <p14:creationId xmlns:p14="http://schemas.microsoft.com/office/powerpoint/2010/main" val="1250259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ilient pine.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flipH="1">
            <a:off x="0" y="0"/>
            <a:ext cx="4318463" cy="1200329"/>
          </a:xfrm>
          <a:prstGeom prst="rect">
            <a:avLst/>
          </a:prstGeom>
          <a:noFill/>
        </p:spPr>
        <p:txBody>
          <a:bodyPr wrap="square" rtlCol="0">
            <a:spAutoFit/>
          </a:bodyPr>
          <a:lstStyle/>
          <a:p>
            <a:r>
              <a:rPr lang="en-US" sz="7200" dirty="0" smtClean="0"/>
              <a:t>Resilient</a:t>
            </a:r>
            <a:endParaRPr lang="en-US" sz="7200" dirty="0"/>
          </a:p>
        </p:txBody>
      </p:sp>
      <p:sp>
        <p:nvSpPr>
          <p:cNvPr id="4" name="TextBox 3"/>
          <p:cNvSpPr txBox="1"/>
          <p:nvPr/>
        </p:nvSpPr>
        <p:spPr>
          <a:xfrm flipH="1">
            <a:off x="4825537" y="5657671"/>
            <a:ext cx="4318463" cy="1200329"/>
          </a:xfrm>
          <a:prstGeom prst="rect">
            <a:avLst/>
          </a:prstGeom>
          <a:noFill/>
        </p:spPr>
        <p:txBody>
          <a:bodyPr wrap="square" rtlCol="0">
            <a:spAutoFit/>
          </a:bodyPr>
          <a:lstStyle/>
          <a:p>
            <a:pPr algn="r"/>
            <a:r>
              <a:rPr lang="en-US" sz="7200" dirty="0" smtClean="0"/>
              <a:t>Resistant</a:t>
            </a:r>
            <a:endParaRPr lang="en-US" sz="7200" dirty="0"/>
          </a:p>
        </p:txBody>
      </p:sp>
      <p:sp>
        <p:nvSpPr>
          <p:cNvPr id="5" name="TextBox 4"/>
          <p:cNvSpPr txBox="1"/>
          <p:nvPr/>
        </p:nvSpPr>
        <p:spPr>
          <a:xfrm flipH="1">
            <a:off x="0" y="5657670"/>
            <a:ext cx="5666509" cy="1200329"/>
          </a:xfrm>
          <a:prstGeom prst="rect">
            <a:avLst/>
          </a:prstGeom>
          <a:noFill/>
        </p:spPr>
        <p:txBody>
          <a:bodyPr wrap="square" rtlCol="0">
            <a:spAutoFit/>
          </a:bodyPr>
          <a:lstStyle/>
          <a:p>
            <a:r>
              <a:rPr lang="en-US" sz="7200" dirty="0" smtClean="0"/>
              <a:t>Restoration</a:t>
            </a:r>
            <a:endParaRPr lang="en-US" sz="7200" dirty="0"/>
          </a:p>
        </p:txBody>
      </p:sp>
    </p:spTree>
    <p:extLst>
      <p:ext uri="{BB962C8B-B14F-4D97-AF65-F5344CB8AC3E}">
        <p14:creationId xmlns:p14="http://schemas.microsoft.com/office/powerpoint/2010/main" val="17882641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wpyngdc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0" y="3282730"/>
            <a:ext cx="5283200" cy="35752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P1010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800" y="0"/>
            <a:ext cx="5283200" cy="3962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406400"/>
            <a:ext cx="2448106" cy="1569660"/>
          </a:xfrm>
          <a:prstGeom prst="rect">
            <a:avLst/>
          </a:prstGeom>
          <a:noFill/>
        </p:spPr>
        <p:txBody>
          <a:bodyPr wrap="none" rtlCol="0">
            <a:spAutoFit/>
          </a:bodyPr>
          <a:lstStyle/>
          <a:p>
            <a:pPr algn="ctr"/>
            <a:r>
              <a:rPr lang="en-US" sz="4800" dirty="0" smtClean="0"/>
              <a:t>Natural</a:t>
            </a:r>
          </a:p>
          <a:p>
            <a:pPr algn="ctr"/>
            <a:r>
              <a:rPr lang="en-US" sz="4800" dirty="0" smtClean="0"/>
              <a:t>Selection</a:t>
            </a:r>
            <a:endParaRPr lang="en-US" sz="4800" dirty="0"/>
          </a:p>
        </p:txBody>
      </p:sp>
      <p:sp>
        <p:nvSpPr>
          <p:cNvPr id="6" name="TextBox 5"/>
          <p:cNvSpPr txBox="1"/>
          <p:nvPr/>
        </p:nvSpPr>
        <p:spPr>
          <a:xfrm>
            <a:off x="651541" y="4419600"/>
            <a:ext cx="2441695" cy="1569660"/>
          </a:xfrm>
          <a:prstGeom prst="rect">
            <a:avLst/>
          </a:prstGeom>
          <a:noFill/>
        </p:spPr>
        <p:txBody>
          <a:bodyPr wrap="none" rtlCol="0">
            <a:spAutoFit/>
          </a:bodyPr>
          <a:lstStyle/>
          <a:p>
            <a:pPr algn="ctr"/>
            <a:r>
              <a:rPr lang="en-US" sz="4800" dirty="0" smtClean="0"/>
              <a:t>Rust</a:t>
            </a:r>
          </a:p>
          <a:p>
            <a:pPr algn="ctr"/>
            <a:r>
              <a:rPr lang="en-US" sz="4800" dirty="0" smtClean="0"/>
              <a:t>Resistant</a:t>
            </a:r>
            <a:endParaRPr lang="en-US" sz="4800" dirty="0"/>
          </a:p>
        </p:txBody>
      </p:sp>
    </p:spTree>
    <p:extLst>
      <p:ext uri="{BB962C8B-B14F-4D97-AF65-F5344CB8AC3E}">
        <p14:creationId xmlns:p14="http://schemas.microsoft.com/office/powerpoint/2010/main" val="37143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wwp998"/>
          <p:cNvPicPr>
            <a:picLocks noGrp="1" noChangeAspect="1" noChangeArrowheads="1"/>
          </p:cNvPicPr>
          <p:nvPr>
            <p:ph sz="quarter" idx="4294967295"/>
          </p:nvPr>
        </p:nvPicPr>
        <p:blipFill>
          <a:blip r:embed="rId2" cstate="print"/>
          <a:srcRect l="19789" r="23042"/>
          <a:stretch>
            <a:fillRect/>
          </a:stretch>
        </p:blipFill>
        <p:spPr>
          <a:xfrm>
            <a:off x="1" y="0"/>
            <a:ext cx="3786994" cy="5161935"/>
          </a:xfrm>
          <a:prstGeom prst="rect">
            <a:avLst/>
          </a:prstGeom>
          <a:noFill/>
          <a:ln/>
          <a:effectLst/>
        </p:spPr>
      </p:pic>
      <p:pic>
        <p:nvPicPr>
          <p:cNvPr id="7" name="Picture 5" descr="wwp996"/>
          <p:cNvPicPr>
            <a:picLocks noChangeAspect="1" noChangeArrowheads="1"/>
          </p:cNvPicPr>
          <p:nvPr/>
        </p:nvPicPr>
        <p:blipFill>
          <a:blip r:embed="rId3" cstate="print"/>
          <a:srcRect r="10647"/>
          <a:stretch>
            <a:fillRect/>
          </a:stretch>
        </p:blipFill>
        <p:spPr bwMode="auto">
          <a:xfrm flipH="1">
            <a:off x="4572000" y="0"/>
            <a:ext cx="4572000" cy="5213230"/>
          </a:xfrm>
          <a:prstGeom prst="rect">
            <a:avLst/>
          </a:prstGeom>
          <a:noFill/>
        </p:spPr>
      </p:pic>
      <p:sp>
        <p:nvSpPr>
          <p:cNvPr id="9" name="TextBox 8"/>
          <p:cNvSpPr txBox="1"/>
          <p:nvPr/>
        </p:nvSpPr>
        <p:spPr>
          <a:xfrm>
            <a:off x="0" y="5290239"/>
            <a:ext cx="9144000" cy="1631216"/>
          </a:xfrm>
          <a:prstGeom prst="rect">
            <a:avLst/>
          </a:prstGeom>
          <a:noFill/>
        </p:spPr>
        <p:txBody>
          <a:bodyPr wrap="square" rtlCol="0">
            <a:spAutoFit/>
          </a:bodyPr>
          <a:lstStyle/>
          <a:p>
            <a:pPr algn="ctr">
              <a:lnSpc>
                <a:spcPts val="6000"/>
              </a:lnSpc>
            </a:pPr>
            <a:r>
              <a:rPr lang="en-US" sz="6000" dirty="0" smtClean="0">
                <a:latin typeface="Gill Sans MT" pitchFamily="34" charset="0"/>
              </a:rPr>
              <a:t>Demonstrates Resilience to Blister Rust</a:t>
            </a:r>
            <a:endParaRPr lang="en-US" sz="6000" dirty="0">
              <a:latin typeface="Gill Sans MT" pitchFamily="34" charset="0"/>
            </a:endParaRPr>
          </a:p>
        </p:txBody>
      </p:sp>
      <p:sp>
        <p:nvSpPr>
          <p:cNvPr id="2" name="TextBox 1"/>
          <p:cNvSpPr txBox="1"/>
          <p:nvPr/>
        </p:nvSpPr>
        <p:spPr>
          <a:xfrm>
            <a:off x="3417627" y="-1179"/>
            <a:ext cx="1569660" cy="923330"/>
          </a:xfrm>
          <a:prstGeom prst="rect">
            <a:avLst/>
          </a:prstGeom>
          <a:solidFill>
            <a:srgbClr val="000000"/>
          </a:solidFill>
          <a:effectLst>
            <a:softEdge rad="63500"/>
          </a:effectLst>
        </p:spPr>
        <p:txBody>
          <a:bodyPr wrap="none" rtlCol="0">
            <a:spAutoFit/>
          </a:bodyPr>
          <a:lstStyle/>
          <a:p>
            <a:r>
              <a:rPr lang="en-US" sz="5400" dirty="0" smtClean="0"/>
              <a:t>1999</a:t>
            </a:r>
            <a:endParaRPr lang="en-US" sz="5400" dirty="0"/>
          </a:p>
        </p:txBody>
      </p:sp>
    </p:spTree>
    <p:extLst>
      <p:ext uri="{BB962C8B-B14F-4D97-AF65-F5344CB8AC3E}">
        <p14:creationId xmlns:p14="http://schemas.microsoft.com/office/powerpoint/2010/main" val="460128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Photos4\Pictures\vq3.jpg"/>
          <p:cNvPicPr>
            <a:picLocks noChangeAspect="1" noChangeArrowheads="1"/>
          </p:cNvPicPr>
          <p:nvPr/>
        </p:nvPicPr>
        <p:blipFill>
          <a:blip r:embed="rId2" cstate="print"/>
          <a:srcRect t="5971" r="10958" b="13432"/>
          <a:stretch>
            <a:fillRect/>
          </a:stretch>
        </p:blipFill>
        <p:spPr bwMode="auto">
          <a:xfrm>
            <a:off x="528259" y="0"/>
            <a:ext cx="3558832" cy="5237793"/>
          </a:xfrm>
          <a:prstGeom prst="rect">
            <a:avLst/>
          </a:prstGeom>
          <a:noFill/>
        </p:spPr>
      </p:pic>
      <p:pic>
        <p:nvPicPr>
          <p:cNvPr id="6" name="Picture 6" descr="tj_wwp"/>
          <p:cNvPicPr>
            <a:picLocks noChangeAspect="1" noChangeArrowheads="1"/>
          </p:cNvPicPr>
          <p:nvPr/>
        </p:nvPicPr>
        <p:blipFill>
          <a:blip r:embed="rId3" cstate="print"/>
          <a:srcRect r="15328"/>
          <a:stretch>
            <a:fillRect/>
          </a:stretch>
        </p:blipFill>
        <p:spPr bwMode="auto">
          <a:xfrm>
            <a:off x="4934003" y="0"/>
            <a:ext cx="3434138" cy="5271980"/>
          </a:xfrm>
          <a:prstGeom prst="rect">
            <a:avLst/>
          </a:prstGeom>
          <a:noFill/>
          <a:ln w="9525">
            <a:noFill/>
            <a:miter lim="800000"/>
            <a:headEnd/>
            <a:tailEnd/>
          </a:ln>
          <a:effectLst/>
        </p:spPr>
      </p:pic>
      <p:sp>
        <p:nvSpPr>
          <p:cNvPr id="8" name="TextBox 7"/>
          <p:cNvSpPr txBox="1"/>
          <p:nvPr/>
        </p:nvSpPr>
        <p:spPr>
          <a:xfrm>
            <a:off x="1048611" y="5320725"/>
            <a:ext cx="7327455" cy="1200329"/>
          </a:xfrm>
          <a:prstGeom prst="rect">
            <a:avLst/>
          </a:prstGeom>
          <a:noFill/>
        </p:spPr>
        <p:txBody>
          <a:bodyPr wrap="none" rtlCol="0">
            <a:spAutoFit/>
          </a:bodyPr>
          <a:lstStyle/>
          <a:p>
            <a:r>
              <a:rPr lang="en-US" sz="7200" dirty="0" smtClean="0">
                <a:latin typeface="Gill Sans MT" pitchFamily="34" charset="0"/>
              </a:rPr>
              <a:t>Restoration Efforts</a:t>
            </a:r>
            <a:endParaRPr lang="en-US" sz="7200" dirty="0">
              <a:latin typeface="Gill Sans MT" pitchFamily="34" charset="0"/>
            </a:endParaRPr>
          </a:p>
        </p:txBody>
      </p:sp>
    </p:spTree>
    <p:extLst>
      <p:ext uri="{BB962C8B-B14F-4D97-AF65-F5344CB8AC3E}">
        <p14:creationId xmlns:p14="http://schemas.microsoft.com/office/powerpoint/2010/main" val="2266175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579" y="769717"/>
            <a:ext cx="7014258" cy="590887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TextBox 5"/>
          <p:cNvSpPr txBox="1"/>
          <p:nvPr/>
        </p:nvSpPr>
        <p:spPr>
          <a:xfrm>
            <a:off x="1347872" y="439838"/>
            <a:ext cx="6309360" cy="2926080"/>
          </a:xfrm>
          <a:prstGeom prst="rect">
            <a:avLst/>
          </a:prstGeom>
          <a:noFill/>
        </p:spPr>
        <p:txBody>
          <a:bodyPr wrap="none" rtlCol="0">
            <a:prstTxWarp prst="textArchUp">
              <a:avLst>
                <a:gd name="adj" fmla="val 10789087"/>
              </a:avLst>
            </a:prstTxWarp>
            <a:spAutoFit/>
          </a:bodyPr>
          <a:lstStyle/>
          <a:p>
            <a:r>
              <a:rPr lang="en-US" sz="4800" dirty="0" smtClean="0"/>
              <a:t>Northern Rocky Mountain Moist Forests</a:t>
            </a:r>
            <a:endParaRPr lang="en-US" sz="4800" dirty="0"/>
          </a:p>
        </p:txBody>
      </p:sp>
    </p:spTree>
    <p:extLst>
      <p:ext uri="{BB962C8B-B14F-4D97-AF65-F5344CB8AC3E}">
        <p14:creationId xmlns:p14="http://schemas.microsoft.com/office/powerpoint/2010/main" val="1675396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6" y="0"/>
            <a:ext cx="9115274" cy="720524"/>
          </a:xfrm>
        </p:spPr>
        <p:txBody>
          <a:bodyPr>
            <a:normAutofit fontScale="90000"/>
          </a:bodyPr>
          <a:lstStyle/>
          <a:p>
            <a:pPr algn="l"/>
            <a:r>
              <a:rPr lang="en-US" dirty="0" smtClean="0">
                <a:solidFill>
                  <a:srgbClr val="FFFF99"/>
                </a:solidFill>
              </a:rPr>
              <a:t>Future – Moist Mixed Conifer Forests</a:t>
            </a:r>
            <a:endParaRPr lang="en-US" dirty="0">
              <a:solidFill>
                <a:srgbClr val="FFFF99"/>
              </a:solidFill>
            </a:endParaRPr>
          </a:p>
        </p:txBody>
      </p:sp>
      <p:sp>
        <p:nvSpPr>
          <p:cNvPr id="3" name="Content Placeholder 2"/>
          <p:cNvSpPr>
            <a:spLocks noGrp="1"/>
          </p:cNvSpPr>
          <p:nvPr>
            <p:ph idx="1"/>
          </p:nvPr>
        </p:nvSpPr>
        <p:spPr>
          <a:xfrm>
            <a:off x="179408" y="813122"/>
            <a:ext cx="8964592" cy="2393066"/>
          </a:xfrm>
        </p:spPr>
        <p:txBody>
          <a:bodyPr>
            <a:normAutofit fontScale="92500" lnSpcReduction="20000"/>
          </a:bodyPr>
          <a:lstStyle/>
          <a:p>
            <a:r>
              <a:rPr lang="en-US" dirty="0" smtClean="0"/>
              <a:t>Important </a:t>
            </a:r>
            <a:r>
              <a:rPr lang="en-US" dirty="0"/>
              <a:t>to our society</a:t>
            </a:r>
          </a:p>
          <a:p>
            <a:r>
              <a:rPr lang="en-US" dirty="0" smtClean="0"/>
              <a:t>Moist forests are diverse</a:t>
            </a:r>
          </a:p>
          <a:p>
            <a:r>
              <a:rPr lang="en-US" dirty="0"/>
              <a:t>E</a:t>
            </a:r>
            <a:r>
              <a:rPr lang="en-US" dirty="0" smtClean="0"/>
              <a:t>xperienced a massive change </a:t>
            </a:r>
          </a:p>
          <a:p>
            <a:r>
              <a:rPr lang="en-US" dirty="0" smtClean="0"/>
              <a:t>Disturbances operate differently</a:t>
            </a:r>
          </a:p>
          <a:p>
            <a:r>
              <a:rPr lang="en-US" dirty="0" smtClean="0"/>
              <a:t>Wildlife habitat</a:t>
            </a:r>
          </a:p>
        </p:txBody>
      </p:sp>
      <p:pic>
        <p:nvPicPr>
          <p:cNvPr id="4" name="Picture 3" descr="class half empty.jpg"/>
          <p:cNvPicPr>
            <a:picLocks noChangeAspect="1"/>
          </p:cNvPicPr>
          <p:nvPr/>
        </p:nvPicPr>
        <p:blipFill>
          <a:blip r:embed="rId2" cstate="print"/>
          <a:stretch>
            <a:fillRect/>
          </a:stretch>
        </p:blipFill>
        <p:spPr>
          <a:xfrm>
            <a:off x="28726" y="3362446"/>
            <a:ext cx="9115274" cy="3495554"/>
          </a:xfrm>
          <a:prstGeom prst="rect">
            <a:avLst/>
          </a:prstGeom>
        </p:spPr>
      </p:pic>
      <p:pic>
        <p:nvPicPr>
          <p:cNvPr id="5" name="Picture 4" descr="global warming concept.jpg"/>
          <p:cNvPicPr>
            <a:picLocks noChangeAspect="1"/>
          </p:cNvPicPr>
          <p:nvPr/>
        </p:nvPicPr>
        <p:blipFill>
          <a:blip r:embed="rId3" cstate="print"/>
          <a:stretch>
            <a:fillRect/>
          </a:stretch>
        </p:blipFill>
        <p:spPr>
          <a:xfrm>
            <a:off x="5754712" y="695240"/>
            <a:ext cx="3389288" cy="2539168"/>
          </a:xfrm>
          <a:prstGeom prst="rect">
            <a:avLst/>
          </a:prstGeom>
        </p:spPr>
      </p:pic>
    </p:spTree>
    <p:extLst>
      <p:ext uri="{BB962C8B-B14F-4D97-AF65-F5344CB8AC3E}">
        <p14:creationId xmlns:p14="http://schemas.microsoft.com/office/powerpoint/2010/main" val="6165437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ULLRIVER3.jpg"/>
          <p:cNvPicPr>
            <a:picLocks noChangeAspect="1"/>
          </p:cNvPicPr>
          <p:nvPr/>
        </p:nvPicPr>
        <p:blipFill>
          <a:blip r:embed="rId2" cstate="print"/>
          <a:stretch>
            <a:fillRect/>
          </a:stretch>
        </p:blipFill>
        <p:spPr>
          <a:xfrm>
            <a:off x="-228600" y="-190500"/>
            <a:ext cx="9372600" cy="7029450"/>
          </a:xfrm>
          <a:prstGeom prst="rect">
            <a:avLst/>
          </a:prstGeom>
        </p:spPr>
      </p:pic>
      <p:sp>
        <p:nvSpPr>
          <p:cNvPr id="5" name="Rectangle 4"/>
          <p:cNvSpPr/>
          <p:nvPr/>
        </p:nvSpPr>
        <p:spPr>
          <a:xfrm>
            <a:off x="191729" y="5456903"/>
            <a:ext cx="6754761" cy="1267398"/>
          </a:xfrm>
          <a:prstGeom prst="rect">
            <a:avLst/>
          </a:prstGeom>
          <a:solidFill>
            <a:schemeClr val="bg1">
              <a:alpha val="21000"/>
            </a:schemeClr>
          </a:solidFill>
        </p:spPr>
        <p:txBody>
          <a:bodyPr wrap="square">
            <a:spAutoFit/>
          </a:bodyPr>
          <a:lstStyle/>
          <a:p>
            <a:pPr algn="ctr">
              <a:lnSpc>
                <a:spcPts val="4700"/>
              </a:lnSpc>
            </a:pPr>
            <a:r>
              <a:rPr lang="en-US" sz="5400" dirty="0" smtClean="0">
                <a:latin typeface="Gill Sans MT" pitchFamily="34" charset="0"/>
              </a:rPr>
              <a:t>Forests are</a:t>
            </a:r>
          </a:p>
          <a:p>
            <a:pPr algn="ctr">
              <a:lnSpc>
                <a:spcPts val="4500"/>
              </a:lnSpc>
            </a:pPr>
            <a:r>
              <a:rPr lang="en-US" sz="5400" dirty="0" smtClean="0">
                <a:latin typeface="Gill Sans MT" pitchFamily="34" charset="0"/>
              </a:rPr>
              <a:t>Important to People</a:t>
            </a:r>
            <a:endParaRPr lang="en-US" sz="5400" dirty="0">
              <a:latin typeface="Gill Sans MT" pitchFamily="34" charset="0"/>
            </a:endParaRPr>
          </a:p>
        </p:txBody>
      </p:sp>
    </p:spTree>
    <p:extLst>
      <p:ext uri="{BB962C8B-B14F-4D97-AF65-F5344CB8AC3E}">
        <p14:creationId xmlns:p14="http://schemas.microsoft.com/office/powerpoint/2010/main" val="4023770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nse of place0002 (2).jpg"/>
          <p:cNvPicPr>
            <a:picLocks noChangeAspect="1"/>
          </p:cNvPicPr>
          <p:nvPr/>
        </p:nvPicPr>
        <p:blipFill>
          <a:blip r:embed="rId2" cstate="print"/>
          <a:srcRect t="10373"/>
          <a:stretch>
            <a:fillRect/>
          </a:stretch>
        </p:blipFill>
        <p:spPr>
          <a:xfrm>
            <a:off x="3124200" y="2907792"/>
            <a:ext cx="2743200" cy="3950208"/>
          </a:xfrm>
          <a:prstGeom prst="rect">
            <a:avLst/>
          </a:prstGeom>
          <a:effectLst>
            <a:softEdge rad="63500"/>
          </a:effectLst>
        </p:spPr>
      </p:pic>
      <p:pic>
        <p:nvPicPr>
          <p:cNvPr id="2" name="Picture 1" descr="kootenai falls.jpg"/>
          <p:cNvPicPr>
            <a:picLocks noChangeAspect="1"/>
          </p:cNvPicPr>
          <p:nvPr/>
        </p:nvPicPr>
        <p:blipFill>
          <a:blip r:embed="rId3" cstate="print"/>
          <a:srcRect l="4348" t="2147" r="6522" b="11984"/>
          <a:stretch>
            <a:fillRect/>
          </a:stretch>
        </p:blipFill>
        <p:spPr>
          <a:xfrm>
            <a:off x="0" y="5576"/>
            <a:ext cx="3352800" cy="3271024"/>
          </a:xfrm>
          <a:prstGeom prst="rect">
            <a:avLst/>
          </a:prstGeom>
          <a:effectLst>
            <a:softEdge rad="63500"/>
          </a:effectLst>
        </p:spPr>
      </p:pic>
      <p:pic>
        <p:nvPicPr>
          <p:cNvPr id="6" name="Picture 5" descr="moose.jpg"/>
          <p:cNvPicPr>
            <a:picLocks noChangeAspect="1"/>
          </p:cNvPicPr>
          <p:nvPr/>
        </p:nvPicPr>
        <p:blipFill>
          <a:blip r:embed="rId4" cstate="print"/>
          <a:srcRect l="1587" r="34921"/>
          <a:stretch>
            <a:fillRect/>
          </a:stretch>
        </p:blipFill>
        <p:spPr>
          <a:xfrm>
            <a:off x="5715000" y="0"/>
            <a:ext cx="3429000" cy="3300413"/>
          </a:xfrm>
          <a:prstGeom prst="rect">
            <a:avLst/>
          </a:prstGeom>
          <a:effectLst>
            <a:softEdge rad="63500"/>
          </a:effectLst>
        </p:spPr>
      </p:pic>
      <p:sp>
        <p:nvSpPr>
          <p:cNvPr id="7" name="TextBox 6"/>
          <p:cNvSpPr txBox="1"/>
          <p:nvPr/>
        </p:nvSpPr>
        <p:spPr>
          <a:xfrm>
            <a:off x="-28182" y="3810000"/>
            <a:ext cx="3269549" cy="2123658"/>
          </a:xfrm>
          <a:prstGeom prst="rect">
            <a:avLst/>
          </a:prstGeom>
          <a:noFill/>
        </p:spPr>
        <p:txBody>
          <a:bodyPr wrap="none" rtlCol="0">
            <a:spAutoFit/>
          </a:bodyPr>
          <a:lstStyle/>
          <a:p>
            <a:pPr algn="ctr"/>
            <a:r>
              <a:rPr lang="en-US" sz="6600" dirty="0" smtClean="0">
                <a:latin typeface="Gill Sans MT" pitchFamily="34" charset="0"/>
              </a:rPr>
              <a:t>Their</a:t>
            </a:r>
          </a:p>
          <a:p>
            <a:pPr algn="ctr"/>
            <a:r>
              <a:rPr lang="en-US" sz="6600" dirty="0" smtClean="0">
                <a:latin typeface="Gill Sans MT" pitchFamily="34" charset="0"/>
              </a:rPr>
              <a:t>Presence</a:t>
            </a:r>
            <a:endParaRPr lang="en-US" sz="6600" dirty="0">
              <a:latin typeface="Gill Sans MT" pitchFamily="34" charset="0"/>
            </a:endParaRPr>
          </a:p>
        </p:txBody>
      </p:sp>
      <p:sp>
        <p:nvSpPr>
          <p:cNvPr id="8" name="TextBox 7"/>
          <p:cNvSpPr txBox="1"/>
          <p:nvPr/>
        </p:nvSpPr>
        <p:spPr>
          <a:xfrm>
            <a:off x="1143000" y="1600200"/>
            <a:ext cx="2198294" cy="1015663"/>
          </a:xfrm>
          <a:prstGeom prst="rect">
            <a:avLst/>
          </a:prstGeom>
          <a:noFill/>
        </p:spPr>
        <p:txBody>
          <a:bodyPr wrap="none" rtlCol="0">
            <a:spAutoFit/>
          </a:bodyPr>
          <a:lstStyle/>
          <a:p>
            <a:r>
              <a:rPr lang="en-US" sz="6000" dirty="0" smtClean="0">
                <a:latin typeface="Gill Sans MT" pitchFamily="34" charset="0"/>
              </a:rPr>
              <a:t>Water</a:t>
            </a:r>
            <a:endParaRPr lang="en-US" sz="6000" dirty="0">
              <a:latin typeface="Gill Sans MT" pitchFamily="34" charset="0"/>
            </a:endParaRPr>
          </a:p>
        </p:txBody>
      </p:sp>
      <p:sp>
        <p:nvSpPr>
          <p:cNvPr id="9" name="TextBox 8"/>
          <p:cNvSpPr txBox="1"/>
          <p:nvPr/>
        </p:nvSpPr>
        <p:spPr>
          <a:xfrm>
            <a:off x="6248400" y="2362200"/>
            <a:ext cx="2605713" cy="1015663"/>
          </a:xfrm>
          <a:prstGeom prst="rect">
            <a:avLst/>
          </a:prstGeom>
          <a:noFill/>
        </p:spPr>
        <p:txBody>
          <a:bodyPr wrap="none" rtlCol="0">
            <a:spAutoFit/>
          </a:bodyPr>
          <a:lstStyle/>
          <a:p>
            <a:r>
              <a:rPr lang="en-US" sz="6000" dirty="0" smtClean="0">
                <a:latin typeface="Gill Sans MT" pitchFamily="34" charset="0"/>
              </a:rPr>
              <a:t>Wildlife</a:t>
            </a:r>
            <a:endParaRPr lang="en-US" sz="6000" dirty="0">
              <a:latin typeface="Gill Sans MT" pitchFamily="34" charset="0"/>
            </a:endParaRPr>
          </a:p>
        </p:txBody>
      </p:sp>
      <p:sp>
        <p:nvSpPr>
          <p:cNvPr id="10" name="TextBox 9"/>
          <p:cNvSpPr txBox="1"/>
          <p:nvPr/>
        </p:nvSpPr>
        <p:spPr>
          <a:xfrm>
            <a:off x="3276600" y="5842337"/>
            <a:ext cx="2433743" cy="1015663"/>
          </a:xfrm>
          <a:prstGeom prst="rect">
            <a:avLst/>
          </a:prstGeom>
          <a:noFill/>
        </p:spPr>
        <p:txBody>
          <a:bodyPr wrap="none" rtlCol="0">
            <a:spAutoFit/>
          </a:bodyPr>
          <a:lstStyle/>
          <a:p>
            <a:r>
              <a:rPr lang="en-US" sz="6000" dirty="0" smtClean="0">
                <a:latin typeface="Gill Sans MT" pitchFamily="34" charset="0"/>
              </a:rPr>
              <a:t>Ponder</a:t>
            </a:r>
            <a:endParaRPr lang="en-US" sz="6000" dirty="0">
              <a:latin typeface="Gill Sans MT" pitchFamily="34" charset="0"/>
            </a:endParaRPr>
          </a:p>
        </p:txBody>
      </p:sp>
    </p:spTree>
    <p:extLst>
      <p:ext uri="{BB962C8B-B14F-4D97-AF65-F5344CB8AC3E}">
        <p14:creationId xmlns:p14="http://schemas.microsoft.com/office/powerpoint/2010/main" val="31257661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awatha.jpg"/>
          <p:cNvPicPr>
            <a:picLocks noChangeAspect="1"/>
          </p:cNvPicPr>
          <p:nvPr/>
        </p:nvPicPr>
        <p:blipFill>
          <a:blip r:embed="rId2" cstate="print"/>
          <a:stretch>
            <a:fillRect/>
          </a:stretch>
        </p:blipFill>
        <p:spPr>
          <a:xfrm>
            <a:off x="0" y="0"/>
            <a:ext cx="4724400" cy="3543300"/>
          </a:xfrm>
          <a:prstGeom prst="rect">
            <a:avLst/>
          </a:prstGeom>
        </p:spPr>
      </p:pic>
      <p:pic>
        <p:nvPicPr>
          <p:cNvPr id="4" name="Picture 3" descr="cedar0005.jpg"/>
          <p:cNvPicPr>
            <a:picLocks noChangeAspect="1"/>
          </p:cNvPicPr>
          <p:nvPr/>
        </p:nvPicPr>
        <p:blipFill>
          <a:blip r:embed="rId3" cstate="print"/>
          <a:srcRect t="5593" r="17929" b="14709"/>
          <a:stretch>
            <a:fillRect/>
          </a:stretch>
        </p:blipFill>
        <p:spPr>
          <a:xfrm rot="16200000">
            <a:off x="609600" y="2895600"/>
            <a:ext cx="3352800" cy="4572000"/>
          </a:xfrm>
          <a:prstGeom prst="rect">
            <a:avLst/>
          </a:prstGeom>
        </p:spPr>
      </p:pic>
      <p:pic>
        <p:nvPicPr>
          <p:cNvPr id="5" name="Picture 4" descr="huckleberry picking.bmp"/>
          <p:cNvPicPr>
            <a:picLocks noChangeAspect="1"/>
          </p:cNvPicPr>
          <p:nvPr/>
        </p:nvPicPr>
        <p:blipFill>
          <a:blip r:embed="rId4" cstate="print"/>
          <a:stretch>
            <a:fillRect/>
          </a:stretch>
        </p:blipFill>
        <p:spPr>
          <a:xfrm>
            <a:off x="4572000" y="3429001"/>
            <a:ext cx="4572000" cy="3429000"/>
          </a:xfrm>
          <a:prstGeom prst="rect">
            <a:avLst/>
          </a:prstGeom>
        </p:spPr>
      </p:pic>
      <p:pic>
        <p:nvPicPr>
          <p:cNvPr id="6" name="Picture 5" descr="camping0001.jpg"/>
          <p:cNvPicPr>
            <a:picLocks noChangeAspect="1"/>
          </p:cNvPicPr>
          <p:nvPr/>
        </p:nvPicPr>
        <p:blipFill>
          <a:blip r:embed="rId5" cstate="print"/>
          <a:srcRect l="14226" t="14387" b="8689"/>
          <a:stretch>
            <a:fillRect/>
          </a:stretch>
        </p:blipFill>
        <p:spPr>
          <a:xfrm rot="16200000">
            <a:off x="5119982" y="-518818"/>
            <a:ext cx="3505200" cy="4542836"/>
          </a:xfrm>
          <a:prstGeom prst="rect">
            <a:avLst/>
          </a:prstGeom>
        </p:spPr>
      </p:pic>
      <p:sp>
        <p:nvSpPr>
          <p:cNvPr id="7" name="TextBox 6"/>
          <p:cNvSpPr txBox="1"/>
          <p:nvPr/>
        </p:nvSpPr>
        <p:spPr>
          <a:xfrm>
            <a:off x="3694140" y="2480608"/>
            <a:ext cx="1868460" cy="1938992"/>
          </a:xfrm>
          <a:prstGeom prst="rect">
            <a:avLst/>
          </a:prstGeom>
          <a:solidFill>
            <a:schemeClr val="bg1">
              <a:lumMod val="95000"/>
              <a:lumOff val="5000"/>
            </a:schemeClr>
          </a:solidFill>
          <a:effectLst>
            <a:glow rad="228600">
              <a:schemeClr val="bg1">
                <a:lumMod val="50000"/>
                <a:lumOff val="50000"/>
                <a:alpha val="40000"/>
              </a:schemeClr>
            </a:glow>
            <a:outerShdw blurRad="50800" dist="50800" dir="5400000" algn="ctr" rotWithShape="0">
              <a:srgbClr val="000000">
                <a:alpha val="0"/>
              </a:srgbClr>
            </a:outerShdw>
            <a:softEdge rad="63500"/>
          </a:effectLst>
        </p:spPr>
        <p:txBody>
          <a:bodyPr wrap="none" rtlCol="0">
            <a:spAutoFit/>
          </a:bodyPr>
          <a:lstStyle/>
          <a:p>
            <a:pPr algn="ctr"/>
            <a:r>
              <a:rPr lang="en-US" sz="6000" dirty="0" smtClean="0">
                <a:latin typeface="Gill Sans MT" pitchFamily="34" charset="0"/>
              </a:rPr>
              <a:t>To </a:t>
            </a:r>
          </a:p>
          <a:p>
            <a:pPr algn="ctr"/>
            <a:r>
              <a:rPr lang="en-US" sz="6000" dirty="0" smtClean="0">
                <a:latin typeface="Gill Sans MT" pitchFamily="34" charset="0"/>
              </a:rPr>
              <a:t>Enjoy</a:t>
            </a:r>
            <a:endParaRPr lang="en-US" sz="6000" dirty="0">
              <a:latin typeface="Gill Sans MT" pitchFamily="34" charset="0"/>
            </a:endParaRPr>
          </a:p>
        </p:txBody>
      </p:sp>
    </p:spTree>
    <p:extLst>
      <p:ext uri="{BB962C8B-B14F-4D97-AF65-F5344CB8AC3E}">
        <p14:creationId xmlns:p14="http://schemas.microsoft.com/office/powerpoint/2010/main" val="5660905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ckleberries2.jpg"/>
          <p:cNvPicPr>
            <a:picLocks noChangeAspect="1"/>
          </p:cNvPicPr>
          <p:nvPr/>
        </p:nvPicPr>
        <p:blipFill>
          <a:blip r:embed="rId2" cstate="print"/>
          <a:stretch>
            <a:fillRect/>
          </a:stretch>
        </p:blipFill>
        <p:spPr>
          <a:xfrm>
            <a:off x="4141824" y="3200400"/>
            <a:ext cx="4953000" cy="3442828"/>
          </a:xfrm>
          <a:prstGeom prst="rect">
            <a:avLst/>
          </a:prstGeom>
          <a:effectLst>
            <a:softEdge rad="63500"/>
          </a:effectLst>
        </p:spPr>
      </p:pic>
      <p:sp>
        <p:nvSpPr>
          <p:cNvPr id="2" name="TextBox 1"/>
          <p:cNvSpPr txBox="1"/>
          <p:nvPr/>
        </p:nvSpPr>
        <p:spPr>
          <a:xfrm rot="20648943">
            <a:off x="394106" y="4228158"/>
            <a:ext cx="3383298" cy="1015663"/>
          </a:xfrm>
          <a:prstGeom prst="rect">
            <a:avLst/>
          </a:prstGeom>
          <a:noFill/>
        </p:spPr>
        <p:txBody>
          <a:bodyPr wrap="none" rtlCol="0">
            <a:spAutoFit/>
          </a:bodyPr>
          <a:lstStyle/>
          <a:p>
            <a:r>
              <a:rPr lang="en-US" sz="6000" dirty="0" smtClean="0">
                <a:latin typeface="Gill Sans MT" pitchFamily="34" charset="0"/>
              </a:rPr>
              <a:t>Livelihood</a:t>
            </a:r>
            <a:endParaRPr lang="en-US" sz="6000" dirty="0">
              <a:latin typeface="Gill Sans MT" pitchFamily="34" charset="0"/>
            </a:endParaRPr>
          </a:p>
        </p:txBody>
      </p:sp>
      <p:pic>
        <p:nvPicPr>
          <p:cNvPr id="9" name="Picture 8" descr="morel mushrooms.jpg"/>
          <p:cNvPicPr>
            <a:picLocks noChangeAspect="1"/>
          </p:cNvPicPr>
          <p:nvPr/>
        </p:nvPicPr>
        <p:blipFill>
          <a:blip r:embed="rId3" cstate="print"/>
          <a:stretch>
            <a:fillRect/>
          </a:stretch>
        </p:blipFill>
        <p:spPr>
          <a:xfrm>
            <a:off x="-152400" y="-114300"/>
            <a:ext cx="4419600" cy="3314700"/>
          </a:xfrm>
          <a:prstGeom prst="rect">
            <a:avLst/>
          </a:prstGeom>
          <a:effectLst>
            <a:softEdge rad="127000"/>
          </a:effectLst>
        </p:spPr>
      </p:pic>
      <p:pic>
        <p:nvPicPr>
          <p:cNvPr id="6" name="Picture 5" descr="RBeacham_5980_logtruck.jpg"/>
          <p:cNvPicPr>
            <a:picLocks noChangeAspect="1"/>
          </p:cNvPicPr>
          <p:nvPr/>
        </p:nvPicPr>
        <p:blipFill>
          <a:blip r:embed="rId4" cstate="print"/>
          <a:stretch>
            <a:fillRect/>
          </a:stretch>
        </p:blipFill>
        <p:spPr>
          <a:xfrm>
            <a:off x="4173794" y="0"/>
            <a:ext cx="4970206" cy="3185652"/>
          </a:xfrm>
          <a:prstGeom prst="rect">
            <a:avLst/>
          </a:prstGeom>
          <a:effectLst>
            <a:softEdge rad="127000"/>
          </a:effectLst>
        </p:spPr>
      </p:pic>
      <p:sp>
        <p:nvSpPr>
          <p:cNvPr id="7" name="TextBox 6"/>
          <p:cNvSpPr txBox="1"/>
          <p:nvPr/>
        </p:nvSpPr>
        <p:spPr>
          <a:xfrm>
            <a:off x="7241459" y="2757948"/>
            <a:ext cx="1667444" cy="369332"/>
          </a:xfrm>
          <a:prstGeom prst="rect">
            <a:avLst/>
          </a:prstGeom>
          <a:noFill/>
        </p:spPr>
        <p:txBody>
          <a:bodyPr wrap="none" rtlCol="0">
            <a:spAutoFit/>
          </a:bodyPr>
          <a:lstStyle/>
          <a:p>
            <a:r>
              <a:rPr lang="en-US" dirty="0" smtClean="0"/>
              <a:t>Randy </a:t>
            </a:r>
            <a:r>
              <a:rPr lang="en-US" dirty="0" err="1" smtClean="0"/>
              <a:t>Beachum</a:t>
            </a:r>
            <a:endParaRPr lang="en-US" dirty="0"/>
          </a:p>
        </p:txBody>
      </p:sp>
    </p:spTree>
    <p:extLst>
      <p:ext uri="{BB962C8B-B14F-4D97-AF65-F5344CB8AC3E}">
        <p14:creationId xmlns:p14="http://schemas.microsoft.com/office/powerpoint/2010/main" val="29953377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2407"/>
            <a:ext cx="8229600" cy="787246"/>
          </a:xfrm>
        </p:spPr>
        <p:txBody>
          <a:bodyPr>
            <a:normAutofit/>
          </a:bodyPr>
          <a:lstStyle/>
          <a:p>
            <a:r>
              <a:rPr lang="en-US" sz="4000" dirty="0" err="1" smtClean="0"/>
              <a:t>WWP</a:t>
            </a:r>
            <a:r>
              <a:rPr lang="en-US" sz="4000" dirty="0" smtClean="0"/>
              <a:t> Timber Potential </a:t>
            </a:r>
            <a:endParaRPr lang="en-US" sz="40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07982395"/>
              </p:ext>
            </p:extLst>
          </p:nvPr>
        </p:nvGraphicFramePr>
        <p:xfrm>
          <a:off x="899651" y="861300"/>
          <a:ext cx="7388942" cy="5852160"/>
        </p:xfrm>
        <a:graphic>
          <a:graphicData uri="http://schemas.openxmlformats.org/drawingml/2006/table">
            <a:tbl>
              <a:tblPr firstRow="1" bandRow="1">
                <a:tableStyleId>{5C22544A-7EE6-4342-B048-85BDC9FD1C3A}</a:tableStyleId>
              </a:tblPr>
              <a:tblGrid>
                <a:gridCol w="3191281"/>
                <a:gridCol w="1734680"/>
                <a:gridCol w="2462981"/>
              </a:tblGrid>
              <a:tr h="0">
                <a:tc>
                  <a:txBody>
                    <a:bodyPr/>
                    <a:lstStyle/>
                    <a:p>
                      <a:endParaRPr lang="en-US" sz="1800" dirty="0"/>
                    </a:p>
                  </a:txBody>
                  <a:tcPr/>
                </a:tc>
                <a:tc>
                  <a:txBody>
                    <a:bodyPr/>
                    <a:lstStyle/>
                    <a:p>
                      <a:pPr algn="ctr"/>
                      <a:r>
                        <a:rPr lang="en-US" sz="1800" dirty="0" smtClean="0"/>
                        <a:t>Haig 1932</a:t>
                      </a:r>
                      <a:endParaRPr lang="en-US" sz="1800" dirty="0"/>
                    </a:p>
                  </a:txBody>
                  <a:tcPr/>
                </a:tc>
                <a:tc>
                  <a:txBody>
                    <a:bodyPr/>
                    <a:lstStyle/>
                    <a:p>
                      <a:pPr algn="ctr"/>
                      <a:r>
                        <a:rPr lang="en-US" sz="1800" dirty="0" err="1" smtClean="0"/>
                        <a:t>VQ</a:t>
                      </a:r>
                      <a:r>
                        <a:rPr lang="en-US" sz="1800" dirty="0" smtClean="0"/>
                        <a:t> actual </a:t>
                      </a:r>
                      <a:endParaRPr lang="en-US" sz="1800" dirty="0"/>
                    </a:p>
                  </a:txBody>
                  <a:tcPr/>
                </a:tc>
              </a:tr>
              <a:tr h="295797">
                <a:tc>
                  <a:txBody>
                    <a:bodyPr/>
                    <a:lstStyle/>
                    <a:p>
                      <a:r>
                        <a:rPr lang="en-US" dirty="0" smtClean="0"/>
                        <a:t>Site index base 50</a:t>
                      </a:r>
                      <a:endParaRPr lang="en-US" dirty="0"/>
                    </a:p>
                  </a:txBody>
                  <a:tcPr/>
                </a:tc>
                <a:tc>
                  <a:txBody>
                    <a:bodyPr/>
                    <a:lstStyle/>
                    <a:p>
                      <a:pPr algn="ctr"/>
                      <a:r>
                        <a:rPr lang="en-US" sz="1800" dirty="0" smtClean="0"/>
                        <a:t>Max 80</a:t>
                      </a:r>
                      <a:endParaRPr lang="en-US" sz="1800" dirty="0"/>
                    </a:p>
                  </a:txBody>
                  <a:tcPr/>
                </a:tc>
                <a:tc>
                  <a:txBody>
                    <a:bodyPr/>
                    <a:lstStyle/>
                    <a:p>
                      <a:pPr algn="ctr"/>
                      <a:r>
                        <a:rPr lang="en-US" sz="1800" dirty="0" smtClean="0"/>
                        <a:t>120</a:t>
                      </a:r>
                      <a:endParaRPr lang="en-US" sz="1800" dirty="0"/>
                    </a:p>
                  </a:txBody>
                  <a:tcPr/>
                </a:tc>
              </a:tr>
              <a:tr h="295797">
                <a:tc gridSpan="3">
                  <a:txBody>
                    <a:bodyPr/>
                    <a:lstStyle/>
                    <a:p>
                      <a:pPr algn="ctr"/>
                      <a:r>
                        <a:rPr lang="en-US" dirty="0" smtClean="0"/>
                        <a:t>Age 54 years</a:t>
                      </a:r>
                      <a:endParaRPr lang="en-US" dirty="0"/>
                    </a:p>
                  </a:txBody>
                  <a:tcPr/>
                </a:tc>
                <a:tc hMerge="1">
                  <a:txBody>
                    <a:bodyPr/>
                    <a:lstStyle/>
                    <a:p>
                      <a:endParaRPr lang="en-US" sz="1800" dirty="0"/>
                    </a:p>
                  </a:txBody>
                  <a:tcPr/>
                </a:tc>
                <a:tc hMerge="1">
                  <a:txBody>
                    <a:bodyPr/>
                    <a:lstStyle/>
                    <a:p>
                      <a:endParaRPr lang="en-US" sz="1800" dirty="0"/>
                    </a:p>
                  </a:txBody>
                  <a:tcPr/>
                </a:tc>
              </a:tr>
              <a:tr h="295797">
                <a:tc>
                  <a:txBody>
                    <a:bodyPr/>
                    <a:lstStyle/>
                    <a:p>
                      <a:r>
                        <a:rPr lang="en-US" sz="1800" dirty="0" smtClean="0"/>
                        <a:t>Trees/acre</a:t>
                      </a:r>
                      <a:endParaRPr lang="en-US" sz="1800" dirty="0"/>
                    </a:p>
                  </a:txBody>
                  <a:tcPr/>
                </a:tc>
                <a:tc>
                  <a:txBody>
                    <a:bodyPr/>
                    <a:lstStyle/>
                    <a:p>
                      <a:pPr algn="ctr"/>
                      <a:r>
                        <a:rPr lang="en-US" sz="1800" dirty="0" smtClean="0"/>
                        <a:t>299</a:t>
                      </a:r>
                      <a:endParaRPr lang="en-US" sz="1800" dirty="0"/>
                    </a:p>
                  </a:txBody>
                  <a:tcPr/>
                </a:tc>
                <a:tc>
                  <a:txBody>
                    <a:bodyPr/>
                    <a:lstStyle/>
                    <a:p>
                      <a:pPr algn="ctr"/>
                      <a:r>
                        <a:rPr lang="en-US" sz="1800" dirty="0" smtClean="0"/>
                        <a:t>127</a:t>
                      </a:r>
                      <a:endParaRPr lang="en-US" sz="1800" dirty="0"/>
                    </a:p>
                  </a:txBody>
                  <a:tcPr/>
                </a:tc>
              </a:tr>
              <a:tr h="295797">
                <a:tc>
                  <a:txBody>
                    <a:bodyPr/>
                    <a:lstStyle/>
                    <a:p>
                      <a:r>
                        <a:rPr lang="en-US" sz="1800" dirty="0" smtClean="0"/>
                        <a:t>Mean height (</a:t>
                      </a:r>
                      <a:r>
                        <a:rPr lang="en-US" sz="1800" dirty="0" err="1" smtClean="0"/>
                        <a:t>ft</a:t>
                      </a:r>
                      <a:r>
                        <a:rPr lang="en-US" sz="1800" dirty="0" smtClean="0"/>
                        <a:t>)</a:t>
                      </a:r>
                      <a:endParaRPr lang="en-US" sz="1800" dirty="0"/>
                    </a:p>
                  </a:txBody>
                  <a:tcPr/>
                </a:tc>
                <a:tc>
                  <a:txBody>
                    <a:bodyPr/>
                    <a:lstStyle/>
                    <a:p>
                      <a:pPr algn="ctr"/>
                      <a:r>
                        <a:rPr lang="en-US" sz="1800" dirty="0" smtClean="0"/>
                        <a:t>60</a:t>
                      </a:r>
                      <a:endParaRPr lang="en-US" sz="1800" dirty="0"/>
                    </a:p>
                  </a:txBody>
                  <a:tcPr/>
                </a:tc>
                <a:tc>
                  <a:txBody>
                    <a:bodyPr/>
                    <a:lstStyle/>
                    <a:p>
                      <a:pPr algn="ctr"/>
                      <a:r>
                        <a:rPr lang="en-US" sz="1800" dirty="0" smtClean="0"/>
                        <a:t>109</a:t>
                      </a:r>
                      <a:endParaRPr lang="en-US" sz="1800" dirty="0"/>
                    </a:p>
                  </a:txBody>
                  <a:tcPr/>
                </a:tc>
              </a:tr>
              <a:tr h="295797">
                <a:tc>
                  <a:txBody>
                    <a:bodyPr/>
                    <a:lstStyle/>
                    <a:p>
                      <a:r>
                        <a:rPr lang="en-US" sz="1800" dirty="0" smtClean="0"/>
                        <a:t>Height dominants (</a:t>
                      </a:r>
                      <a:r>
                        <a:rPr lang="en-US" sz="1800" dirty="0" err="1" smtClean="0"/>
                        <a:t>ft</a:t>
                      </a:r>
                      <a:r>
                        <a:rPr lang="en-US" sz="1800" dirty="0" smtClean="0"/>
                        <a:t>)</a:t>
                      </a:r>
                    </a:p>
                  </a:txBody>
                  <a:tcPr/>
                </a:tc>
                <a:tc>
                  <a:txBody>
                    <a:bodyPr/>
                    <a:lstStyle/>
                    <a:p>
                      <a:pPr algn="ctr"/>
                      <a:r>
                        <a:rPr lang="en-US" sz="1800" dirty="0" smtClean="0"/>
                        <a:t>87</a:t>
                      </a:r>
                      <a:endParaRPr lang="en-US" sz="1800" dirty="0"/>
                    </a:p>
                  </a:txBody>
                  <a:tcPr/>
                </a:tc>
                <a:tc>
                  <a:txBody>
                    <a:bodyPr/>
                    <a:lstStyle/>
                    <a:p>
                      <a:pPr algn="ctr"/>
                      <a:r>
                        <a:rPr lang="en-US" sz="1800" dirty="0" smtClean="0"/>
                        <a:t>123</a:t>
                      </a:r>
                      <a:endParaRPr lang="en-US" sz="1800" dirty="0"/>
                    </a:p>
                  </a:txBody>
                  <a:tcPr/>
                </a:tc>
              </a:tr>
              <a:tr h="295797">
                <a:tc>
                  <a:txBody>
                    <a:bodyPr/>
                    <a:lstStyle/>
                    <a:p>
                      <a:r>
                        <a:rPr lang="en-US" sz="1800" dirty="0" smtClean="0"/>
                        <a:t>Mean </a:t>
                      </a:r>
                      <a:r>
                        <a:rPr lang="en-US" sz="1800" dirty="0" err="1" smtClean="0"/>
                        <a:t>DBH</a:t>
                      </a:r>
                      <a:r>
                        <a:rPr lang="en-US" sz="1800" baseline="0" dirty="0" smtClean="0"/>
                        <a:t> (in)</a:t>
                      </a:r>
                      <a:endParaRPr lang="en-US" sz="1800" dirty="0"/>
                    </a:p>
                  </a:txBody>
                  <a:tcPr/>
                </a:tc>
                <a:tc>
                  <a:txBody>
                    <a:bodyPr/>
                    <a:lstStyle/>
                    <a:p>
                      <a:pPr algn="ctr"/>
                      <a:r>
                        <a:rPr lang="en-US" sz="1800" dirty="0" smtClean="0"/>
                        <a:t>10.4</a:t>
                      </a:r>
                      <a:endParaRPr lang="en-US" sz="1800" dirty="0"/>
                    </a:p>
                  </a:txBody>
                  <a:tcPr/>
                </a:tc>
                <a:tc>
                  <a:txBody>
                    <a:bodyPr/>
                    <a:lstStyle/>
                    <a:p>
                      <a:pPr algn="ctr"/>
                      <a:r>
                        <a:rPr lang="en-US" sz="1800" dirty="0" smtClean="0"/>
                        <a:t>13.1</a:t>
                      </a:r>
                      <a:endParaRPr lang="en-US" sz="1800" dirty="0"/>
                    </a:p>
                  </a:txBody>
                  <a:tcPr/>
                </a:tc>
              </a:tr>
              <a:tr h="295797">
                <a:tc>
                  <a:txBody>
                    <a:bodyPr/>
                    <a:lstStyle/>
                    <a:p>
                      <a:r>
                        <a:rPr lang="en-US" sz="1800" dirty="0" smtClean="0"/>
                        <a:t>Mean </a:t>
                      </a:r>
                      <a:r>
                        <a:rPr lang="en-US" sz="1800" dirty="0" err="1" smtClean="0"/>
                        <a:t>DBH</a:t>
                      </a:r>
                      <a:r>
                        <a:rPr lang="en-US" sz="1800" dirty="0" smtClean="0"/>
                        <a:t> dominants (in)</a:t>
                      </a:r>
                      <a:endParaRPr lang="en-US" sz="1800" dirty="0"/>
                    </a:p>
                  </a:txBody>
                  <a:tcPr/>
                </a:tc>
                <a:tc>
                  <a:txBody>
                    <a:bodyPr/>
                    <a:lstStyle/>
                    <a:p>
                      <a:pPr algn="ctr"/>
                      <a:r>
                        <a:rPr lang="en-US" sz="1800" dirty="0" smtClean="0"/>
                        <a:t>12.0</a:t>
                      </a:r>
                      <a:endParaRPr lang="en-US" sz="1800" dirty="0"/>
                    </a:p>
                  </a:txBody>
                  <a:tcPr/>
                </a:tc>
                <a:tc>
                  <a:txBody>
                    <a:bodyPr/>
                    <a:lstStyle/>
                    <a:p>
                      <a:pPr algn="ctr"/>
                      <a:r>
                        <a:rPr lang="en-US" sz="1800" dirty="0" smtClean="0"/>
                        <a:t>17.6</a:t>
                      </a:r>
                      <a:endParaRPr lang="en-US" sz="1800" dirty="0"/>
                    </a:p>
                  </a:txBody>
                  <a:tcPr/>
                </a:tc>
              </a:tr>
              <a:tr h="295797">
                <a:tc>
                  <a:txBody>
                    <a:bodyPr/>
                    <a:lstStyle/>
                    <a:p>
                      <a:r>
                        <a:rPr lang="en-US" sz="1800" dirty="0" smtClean="0"/>
                        <a:t>Basal area (</a:t>
                      </a:r>
                      <a:r>
                        <a:rPr lang="en-US" sz="1800" dirty="0" err="1" smtClean="0"/>
                        <a:t>ft</a:t>
                      </a:r>
                      <a:r>
                        <a:rPr lang="en-US" sz="1800" baseline="30000" dirty="0" err="1" smtClean="0"/>
                        <a:t>2</a:t>
                      </a:r>
                      <a:r>
                        <a:rPr lang="en-US" sz="1800" dirty="0" smtClean="0"/>
                        <a:t>/ac)</a:t>
                      </a:r>
                      <a:endParaRPr lang="en-US" sz="1800" dirty="0"/>
                    </a:p>
                  </a:txBody>
                  <a:tcPr/>
                </a:tc>
                <a:tc>
                  <a:txBody>
                    <a:bodyPr/>
                    <a:lstStyle/>
                    <a:p>
                      <a:pPr algn="ctr"/>
                      <a:r>
                        <a:rPr lang="en-US" sz="1800" dirty="0" smtClean="0"/>
                        <a:t>176</a:t>
                      </a:r>
                      <a:endParaRPr lang="en-US" sz="1800" dirty="0"/>
                    </a:p>
                  </a:txBody>
                  <a:tcPr/>
                </a:tc>
                <a:tc>
                  <a:txBody>
                    <a:bodyPr/>
                    <a:lstStyle/>
                    <a:p>
                      <a:pPr algn="ctr"/>
                      <a:r>
                        <a:rPr lang="en-US" sz="1800" dirty="0" smtClean="0"/>
                        <a:t>118</a:t>
                      </a:r>
                      <a:endParaRPr lang="en-US" sz="1800" dirty="0"/>
                    </a:p>
                  </a:txBody>
                  <a:tcPr/>
                </a:tc>
              </a:tr>
              <a:tr h="295797">
                <a:tc>
                  <a:txBody>
                    <a:bodyPr/>
                    <a:lstStyle/>
                    <a:p>
                      <a:r>
                        <a:rPr lang="en-US" sz="1800" dirty="0" smtClean="0"/>
                        <a:t>Volume (</a:t>
                      </a:r>
                      <a:r>
                        <a:rPr lang="en-US" sz="1800" dirty="0" err="1" smtClean="0"/>
                        <a:t>ft</a:t>
                      </a:r>
                      <a:r>
                        <a:rPr lang="en-US" sz="1800" baseline="30000" dirty="0" err="1" smtClean="0"/>
                        <a:t>3</a:t>
                      </a:r>
                      <a:r>
                        <a:rPr lang="en-US" sz="1800" dirty="0" smtClean="0"/>
                        <a:t>/ac)</a:t>
                      </a:r>
                      <a:endParaRPr lang="en-US" sz="1800" dirty="0"/>
                    </a:p>
                  </a:txBody>
                  <a:tcPr/>
                </a:tc>
                <a:tc>
                  <a:txBody>
                    <a:bodyPr/>
                    <a:lstStyle/>
                    <a:p>
                      <a:pPr algn="ctr"/>
                      <a:r>
                        <a:rPr lang="en-US" sz="1800" dirty="0" smtClean="0"/>
                        <a:t>6,322</a:t>
                      </a:r>
                      <a:endParaRPr lang="en-US" sz="1800" dirty="0"/>
                    </a:p>
                  </a:txBody>
                  <a:tcPr/>
                </a:tc>
                <a:tc>
                  <a:txBody>
                    <a:bodyPr/>
                    <a:lstStyle/>
                    <a:p>
                      <a:pPr algn="ctr"/>
                      <a:r>
                        <a:rPr lang="en-US" sz="1800" dirty="0" smtClean="0"/>
                        <a:t>4,446</a:t>
                      </a:r>
                      <a:endParaRPr lang="en-US" sz="1800" dirty="0"/>
                    </a:p>
                  </a:txBody>
                  <a:tcPr/>
                </a:tc>
              </a:tr>
              <a:tr h="295797">
                <a:tc>
                  <a:txBody>
                    <a:bodyPr/>
                    <a:lstStyle/>
                    <a:p>
                      <a:r>
                        <a:rPr lang="en-US" sz="1800" dirty="0" smtClean="0"/>
                        <a:t>Volume</a:t>
                      </a:r>
                      <a:r>
                        <a:rPr lang="en-US" sz="1800" baseline="0" dirty="0" smtClean="0"/>
                        <a:t> (</a:t>
                      </a:r>
                      <a:r>
                        <a:rPr lang="en-US" sz="1800" baseline="0" dirty="0" err="1" smtClean="0"/>
                        <a:t>bd</a:t>
                      </a:r>
                      <a:r>
                        <a:rPr lang="en-US" sz="1800" baseline="0" dirty="0" smtClean="0"/>
                        <a:t> </a:t>
                      </a:r>
                      <a:r>
                        <a:rPr lang="en-US" sz="1800" baseline="0" dirty="0" err="1" smtClean="0"/>
                        <a:t>ft</a:t>
                      </a:r>
                      <a:r>
                        <a:rPr lang="en-US" sz="1800" baseline="0" dirty="0" smtClean="0"/>
                        <a:t>/ac)</a:t>
                      </a:r>
                      <a:endParaRPr lang="en-US" sz="1800" dirty="0"/>
                    </a:p>
                  </a:txBody>
                  <a:tcPr/>
                </a:tc>
                <a:tc>
                  <a:txBody>
                    <a:bodyPr/>
                    <a:lstStyle/>
                    <a:p>
                      <a:pPr algn="ctr"/>
                      <a:r>
                        <a:rPr lang="en-US" sz="1800" dirty="0" smtClean="0"/>
                        <a:t>21,720</a:t>
                      </a:r>
                      <a:endParaRPr lang="en-US" sz="1800" dirty="0"/>
                    </a:p>
                  </a:txBody>
                  <a:tcPr/>
                </a:tc>
                <a:tc>
                  <a:txBody>
                    <a:bodyPr/>
                    <a:lstStyle/>
                    <a:p>
                      <a:pPr algn="ctr"/>
                      <a:r>
                        <a:rPr lang="en-US" sz="1800" dirty="0" smtClean="0"/>
                        <a:t>23,935</a:t>
                      </a:r>
                      <a:endParaRPr lang="en-US" sz="1800" dirty="0"/>
                    </a:p>
                  </a:txBody>
                  <a:tcPr/>
                </a:tc>
              </a:tr>
              <a:tr h="295797">
                <a:tc>
                  <a:txBody>
                    <a:bodyPr/>
                    <a:lstStyle/>
                    <a:p>
                      <a:r>
                        <a:rPr lang="en-US" sz="1800" dirty="0" smtClean="0"/>
                        <a:t>Growth </a:t>
                      </a:r>
                      <a:r>
                        <a:rPr lang="en-US" sz="1800" dirty="0" err="1" smtClean="0"/>
                        <a:t>PAI</a:t>
                      </a:r>
                      <a:r>
                        <a:rPr lang="en-US" sz="1800" baseline="0" dirty="0" smtClean="0"/>
                        <a:t> (</a:t>
                      </a:r>
                      <a:r>
                        <a:rPr lang="en-US" sz="1800" baseline="0" dirty="0" err="1" smtClean="0"/>
                        <a:t>ft</a:t>
                      </a:r>
                      <a:r>
                        <a:rPr lang="en-US" sz="1800" baseline="30000" dirty="0" err="1" smtClean="0"/>
                        <a:t>3</a:t>
                      </a:r>
                      <a:r>
                        <a:rPr lang="en-US" sz="1800" baseline="0" dirty="0" smtClean="0"/>
                        <a:t>/ac)</a:t>
                      </a:r>
                      <a:endParaRPr lang="en-US" sz="1800" dirty="0"/>
                    </a:p>
                  </a:txBody>
                  <a:tcPr/>
                </a:tc>
                <a:tc>
                  <a:txBody>
                    <a:bodyPr/>
                    <a:lstStyle/>
                    <a:p>
                      <a:pPr algn="ctr"/>
                      <a:r>
                        <a:rPr lang="en-US" sz="1800" dirty="0" smtClean="0"/>
                        <a:t>180</a:t>
                      </a:r>
                      <a:endParaRPr lang="en-US" sz="1800" dirty="0"/>
                    </a:p>
                  </a:txBody>
                  <a:tcPr/>
                </a:tc>
                <a:tc>
                  <a:txBody>
                    <a:bodyPr/>
                    <a:lstStyle/>
                    <a:p>
                      <a:pPr algn="ctr"/>
                      <a:r>
                        <a:rPr lang="en-US" sz="1800" dirty="0" smtClean="0"/>
                        <a:t>141</a:t>
                      </a:r>
                      <a:endParaRPr lang="en-US" sz="1800" dirty="0"/>
                    </a:p>
                  </a:txBody>
                  <a:tcPr/>
                </a:tc>
              </a:tr>
              <a:tr h="295797">
                <a:tc>
                  <a:txBody>
                    <a:bodyPr/>
                    <a:lstStyle/>
                    <a:p>
                      <a:r>
                        <a:rPr lang="en-US" sz="1800" dirty="0" smtClean="0"/>
                        <a:t>Growth MAI (</a:t>
                      </a:r>
                      <a:r>
                        <a:rPr lang="en-US" sz="1800" dirty="0" err="1" smtClean="0"/>
                        <a:t>ft</a:t>
                      </a:r>
                      <a:r>
                        <a:rPr lang="en-US" sz="1800" baseline="30000" dirty="0" err="1" smtClean="0"/>
                        <a:t>3</a:t>
                      </a:r>
                      <a:r>
                        <a:rPr lang="en-US" sz="1800" dirty="0" smtClean="0"/>
                        <a:t>/ac)</a:t>
                      </a:r>
                      <a:endParaRPr lang="en-US" sz="1800" dirty="0"/>
                    </a:p>
                  </a:txBody>
                  <a:tcPr/>
                </a:tc>
                <a:tc>
                  <a:txBody>
                    <a:bodyPr/>
                    <a:lstStyle/>
                    <a:p>
                      <a:pPr algn="ctr"/>
                      <a:r>
                        <a:rPr lang="en-US" sz="1800" dirty="0" smtClean="0"/>
                        <a:t>95</a:t>
                      </a:r>
                      <a:endParaRPr lang="en-US" sz="1800" dirty="0"/>
                    </a:p>
                  </a:txBody>
                  <a:tcPr/>
                </a:tc>
                <a:tc>
                  <a:txBody>
                    <a:bodyPr/>
                    <a:lstStyle/>
                    <a:p>
                      <a:pPr algn="ctr"/>
                      <a:r>
                        <a:rPr lang="en-US" sz="1800" dirty="0" smtClean="0"/>
                        <a:t>83</a:t>
                      </a:r>
                      <a:endParaRPr lang="en-US" sz="1800" dirty="0"/>
                    </a:p>
                  </a:txBody>
                  <a:tcPr/>
                </a:tc>
              </a:tr>
              <a:tr h="295797">
                <a:tc>
                  <a:txBody>
                    <a:bodyPr/>
                    <a:lstStyle/>
                    <a:p>
                      <a:r>
                        <a:rPr lang="en-US" sz="1800" dirty="0" smtClean="0"/>
                        <a:t>Growth MAI (</a:t>
                      </a:r>
                      <a:r>
                        <a:rPr lang="en-US" sz="1800" dirty="0" err="1" smtClean="0"/>
                        <a:t>bd</a:t>
                      </a:r>
                      <a:r>
                        <a:rPr lang="en-US" sz="1800" dirty="0" smtClean="0"/>
                        <a:t> </a:t>
                      </a:r>
                      <a:r>
                        <a:rPr lang="en-US" sz="1800" dirty="0" err="1" smtClean="0"/>
                        <a:t>ft</a:t>
                      </a:r>
                      <a:r>
                        <a:rPr lang="en-US" sz="1800" dirty="0" smtClean="0"/>
                        <a:t>/ac)</a:t>
                      </a:r>
                      <a:endParaRPr lang="en-US" sz="1800" dirty="0"/>
                    </a:p>
                  </a:txBody>
                  <a:tcPr/>
                </a:tc>
                <a:tc>
                  <a:txBody>
                    <a:bodyPr/>
                    <a:lstStyle/>
                    <a:p>
                      <a:pPr algn="ctr"/>
                      <a:r>
                        <a:rPr lang="en-US" sz="1800" dirty="0" smtClean="0"/>
                        <a:t>601</a:t>
                      </a:r>
                      <a:endParaRPr lang="en-US" sz="1800" dirty="0"/>
                    </a:p>
                  </a:txBody>
                  <a:tcPr/>
                </a:tc>
                <a:tc>
                  <a:txBody>
                    <a:bodyPr/>
                    <a:lstStyle/>
                    <a:p>
                      <a:pPr algn="ctr"/>
                      <a:r>
                        <a:rPr lang="en-US" sz="1800" dirty="0" smtClean="0"/>
                        <a:t>443</a:t>
                      </a:r>
                      <a:endParaRPr lang="en-US" sz="1800" dirty="0"/>
                    </a:p>
                  </a:txBody>
                  <a:tcPr/>
                </a:tc>
              </a:tr>
              <a:tr h="295797">
                <a:tc>
                  <a:txBody>
                    <a:bodyPr/>
                    <a:lstStyle/>
                    <a:p>
                      <a:r>
                        <a:rPr lang="en-US" sz="1800" dirty="0" smtClean="0"/>
                        <a:t>Culmination </a:t>
                      </a:r>
                      <a:r>
                        <a:rPr lang="en-US" sz="1800" dirty="0" err="1" smtClean="0"/>
                        <a:t>PAI</a:t>
                      </a:r>
                      <a:r>
                        <a:rPr lang="en-US" sz="1800" dirty="0" smtClean="0"/>
                        <a:t> (</a:t>
                      </a:r>
                      <a:r>
                        <a:rPr lang="en-US" sz="1800" dirty="0" err="1" smtClean="0"/>
                        <a:t>ft</a:t>
                      </a:r>
                      <a:r>
                        <a:rPr lang="en-US" sz="1800" baseline="30000" dirty="0" err="1" smtClean="0"/>
                        <a:t>3</a:t>
                      </a:r>
                      <a:r>
                        <a:rPr lang="en-US" sz="1800" dirty="0" smtClean="0"/>
                        <a:t>/ac)</a:t>
                      </a:r>
                      <a:endParaRPr lang="en-US" sz="1800" dirty="0"/>
                    </a:p>
                  </a:txBody>
                  <a:tcPr/>
                </a:tc>
                <a:tc>
                  <a:txBody>
                    <a:bodyPr/>
                    <a:lstStyle/>
                    <a:p>
                      <a:pPr algn="ctr"/>
                      <a:r>
                        <a:rPr lang="en-US" sz="1800" dirty="0" smtClean="0"/>
                        <a:t>55 </a:t>
                      </a:r>
                      <a:r>
                        <a:rPr lang="en-US" sz="1800" dirty="0" err="1" smtClean="0"/>
                        <a:t>yrs</a:t>
                      </a:r>
                      <a:r>
                        <a:rPr lang="en-US" sz="1800" dirty="0" smtClean="0"/>
                        <a:t>, 185</a:t>
                      </a:r>
                      <a:endParaRPr lang="en-US" sz="1800" dirty="0"/>
                    </a:p>
                  </a:txBody>
                  <a:tcPr/>
                </a:tc>
                <a:tc>
                  <a:txBody>
                    <a:bodyPr/>
                    <a:lstStyle/>
                    <a:p>
                      <a:pPr algn="ctr"/>
                      <a:r>
                        <a:rPr lang="en-US" sz="1800" dirty="0" smtClean="0"/>
                        <a:t>50 </a:t>
                      </a:r>
                      <a:r>
                        <a:rPr lang="en-US" sz="1800" dirty="0" err="1" smtClean="0"/>
                        <a:t>yrs</a:t>
                      </a:r>
                      <a:r>
                        <a:rPr lang="en-US" sz="1800" dirty="0" smtClean="0"/>
                        <a:t>, 181</a:t>
                      </a:r>
                      <a:endParaRPr lang="en-US" sz="1800" dirty="0"/>
                    </a:p>
                  </a:txBody>
                  <a:tcPr/>
                </a:tc>
              </a:tr>
              <a:tr h="295797">
                <a:tc>
                  <a:txBody>
                    <a:bodyPr/>
                    <a:lstStyle/>
                    <a:p>
                      <a:r>
                        <a:rPr lang="en-US" sz="1800" dirty="0" smtClean="0"/>
                        <a:t>Culmination MAI (</a:t>
                      </a:r>
                      <a:r>
                        <a:rPr lang="en-US" sz="1800" dirty="0" err="1" smtClean="0"/>
                        <a:t>ft</a:t>
                      </a:r>
                      <a:r>
                        <a:rPr lang="en-US" sz="1800" baseline="30000" dirty="0" err="1" smtClean="0"/>
                        <a:t>3</a:t>
                      </a:r>
                      <a:r>
                        <a:rPr lang="en-US" sz="1800" dirty="0" smtClean="0"/>
                        <a:t>/ac)</a:t>
                      </a:r>
                      <a:endParaRPr lang="en-US" sz="1800" dirty="0"/>
                    </a:p>
                  </a:txBody>
                  <a:tcPr/>
                </a:tc>
                <a:tc>
                  <a:txBody>
                    <a:bodyPr/>
                    <a:lstStyle/>
                    <a:p>
                      <a:pPr algn="ctr"/>
                      <a:r>
                        <a:rPr lang="en-US" sz="1800" dirty="0" smtClean="0"/>
                        <a:t>100 </a:t>
                      </a:r>
                      <a:r>
                        <a:rPr lang="en-US" sz="1800" dirty="0" err="1" smtClean="0"/>
                        <a:t>yrs</a:t>
                      </a:r>
                      <a:r>
                        <a:rPr lang="en-US" sz="1800" dirty="0" smtClean="0"/>
                        <a:t>,</a:t>
                      </a:r>
                      <a:r>
                        <a:rPr lang="en-US" sz="1800" baseline="0" dirty="0" smtClean="0"/>
                        <a:t> 154</a:t>
                      </a:r>
                      <a:endParaRPr lang="en-US" sz="1800" dirty="0"/>
                    </a:p>
                  </a:txBody>
                  <a:tcPr/>
                </a:tc>
                <a:tc>
                  <a:txBody>
                    <a:bodyPr/>
                    <a:lstStyle/>
                    <a:p>
                      <a:pPr algn="ctr"/>
                      <a:r>
                        <a:rPr lang="en-US" sz="1800" dirty="0" smtClean="0"/>
                        <a:t>79 </a:t>
                      </a:r>
                      <a:r>
                        <a:rPr lang="en-US" sz="1800" dirty="0" err="1" smtClean="0"/>
                        <a:t>yrs</a:t>
                      </a:r>
                      <a:r>
                        <a:rPr lang="en-US" sz="1800" dirty="0" smtClean="0"/>
                        <a:t>, 147</a:t>
                      </a:r>
                      <a:endParaRPr lang="en-US" sz="1800" dirty="0"/>
                    </a:p>
                  </a:txBody>
                  <a:tcPr/>
                </a:tc>
              </a:tr>
            </a:tbl>
          </a:graphicData>
        </a:graphic>
      </p:graphicFrame>
    </p:spTree>
    <p:extLst>
      <p:ext uri="{BB962C8B-B14F-4D97-AF65-F5344CB8AC3E}">
        <p14:creationId xmlns:p14="http://schemas.microsoft.com/office/powerpoint/2010/main" val="3571502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979050" cy="5092861"/>
          </a:xfrm>
          <a:prstGeom prst="rect">
            <a:avLst/>
          </a:prstGeom>
        </p:spPr>
      </p:pic>
      <p:pic>
        <p:nvPicPr>
          <p:cNvPr id="3" name="Picture 2" descr="western larch.jpg"/>
          <p:cNvPicPr>
            <a:picLocks noChangeAspect="1"/>
          </p:cNvPicPr>
          <p:nvPr/>
        </p:nvPicPr>
        <p:blipFill rotWithShape="1">
          <a:blip r:embed="rId3" cstate="print"/>
          <a:srcRect r="56063"/>
          <a:stretch/>
        </p:blipFill>
        <p:spPr>
          <a:xfrm>
            <a:off x="2979051" y="0"/>
            <a:ext cx="2999845" cy="5092862"/>
          </a:xfrm>
          <a:prstGeom prst="rect">
            <a:avLst/>
          </a:prstGeom>
        </p:spPr>
      </p:pic>
      <p:pic>
        <p:nvPicPr>
          <p:cNvPr id="4" name="Picture 7" descr="IMG_0168"/>
          <p:cNvPicPr>
            <a:picLocks noChangeAspect="1" noChangeArrowheads="1"/>
          </p:cNvPicPr>
          <p:nvPr/>
        </p:nvPicPr>
        <p:blipFill rotWithShape="1">
          <a:blip r:embed="rId4" cstate="print"/>
          <a:srcRect l="10023"/>
          <a:stretch/>
        </p:blipFill>
        <p:spPr>
          <a:xfrm>
            <a:off x="5960962" y="0"/>
            <a:ext cx="3183038" cy="5092861"/>
          </a:xfrm>
          <a:prstGeom prst="rect">
            <a:avLst/>
          </a:prstGeom>
          <a:noFill/>
          <a:ln/>
        </p:spPr>
      </p:pic>
      <p:sp>
        <p:nvSpPr>
          <p:cNvPr id="5" name="TextBox 4"/>
          <p:cNvSpPr txBox="1"/>
          <p:nvPr/>
        </p:nvSpPr>
        <p:spPr>
          <a:xfrm>
            <a:off x="814588" y="5934670"/>
            <a:ext cx="7651133" cy="923330"/>
          </a:xfrm>
          <a:prstGeom prst="rect">
            <a:avLst/>
          </a:prstGeom>
          <a:noFill/>
        </p:spPr>
        <p:txBody>
          <a:bodyPr wrap="none" rtlCol="0">
            <a:spAutoFit/>
          </a:bodyPr>
          <a:lstStyle/>
          <a:p>
            <a:r>
              <a:rPr lang="en-US" sz="5400" dirty="0" smtClean="0"/>
              <a:t>Early- to Mid-</a:t>
            </a:r>
            <a:r>
              <a:rPr lang="en-US" sz="5400" dirty="0" err="1" smtClean="0"/>
              <a:t>Seral</a:t>
            </a:r>
            <a:r>
              <a:rPr lang="en-US" sz="5400" dirty="0" smtClean="0"/>
              <a:t> Species</a:t>
            </a:r>
          </a:p>
        </p:txBody>
      </p:sp>
      <p:sp>
        <p:nvSpPr>
          <p:cNvPr id="6" name="TextBox 5"/>
          <p:cNvSpPr txBox="1"/>
          <p:nvPr/>
        </p:nvSpPr>
        <p:spPr>
          <a:xfrm>
            <a:off x="220333" y="5132727"/>
            <a:ext cx="2380267" cy="830997"/>
          </a:xfrm>
          <a:prstGeom prst="rect">
            <a:avLst/>
          </a:prstGeom>
          <a:noFill/>
        </p:spPr>
        <p:txBody>
          <a:bodyPr wrap="none" rtlCol="0">
            <a:spAutoFit/>
          </a:bodyPr>
          <a:lstStyle/>
          <a:p>
            <a:pPr algn="ctr"/>
            <a:r>
              <a:rPr lang="en-US" sz="2400" dirty="0" smtClean="0"/>
              <a:t>Opportunistic</a:t>
            </a:r>
          </a:p>
          <a:p>
            <a:pPr algn="ctr"/>
            <a:r>
              <a:rPr lang="en-US" sz="2400" dirty="0" smtClean="0"/>
              <a:t>Very Competitive</a:t>
            </a:r>
            <a:endParaRPr lang="en-US" sz="2400" dirty="0"/>
          </a:p>
        </p:txBody>
      </p:sp>
      <p:sp>
        <p:nvSpPr>
          <p:cNvPr id="7" name="TextBox 6"/>
          <p:cNvSpPr txBox="1"/>
          <p:nvPr/>
        </p:nvSpPr>
        <p:spPr>
          <a:xfrm>
            <a:off x="3404751" y="5132727"/>
            <a:ext cx="2324932" cy="830997"/>
          </a:xfrm>
          <a:prstGeom prst="rect">
            <a:avLst/>
          </a:prstGeom>
          <a:noFill/>
        </p:spPr>
        <p:txBody>
          <a:bodyPr wrap="none" rtlCol="0">
            <a:spAutoFit/>
          </a:bodyPr>
          <a:lstStyle/>
          <a:p>
            <a:pPr algn="ctr"/>
            <a:r>
              <a:rPr lang="en-US" sz="2400" dirty="0" smtClean="0"/>
              <a:t>Fire Resistant</a:t>
            </a:r>
          </a:p>
          <a:p>
            <a:pPr algn="ctr"/>
            <a:r>
              <a:rPr lang="en-US" sz="2400" dirty="0" smtClean="0"/>
              <a:t>Not Competitive</a:t>
            </a:r>
            <a:endParaRPr lang="en-US" sz="2400" dirty="0"/>
          </a:p>
        </p:txBody>
      </p:sp>
      <p:sp>
        <p:nvSpPr>
          <p:cNvPr id="8" name="TextBox 7"/>
          <p:cNvSpPr txBox="1"/>
          <p:nvPr/>
        </p:nvSpPr>
        <p:spPr>
          <a:xfrm>
            <a:off x="6545851" y="5088360"/>
            <a:ext cx="2324931" cy="830997"/>
          </a:xfrm>
          <a:prstGeom prst="rect">
            <a:avLst/>
          </a:prstGeom>
          <a:noFill/>
        </p:spPr>
        <p:txBody>
          <a:bodyPr wrap="none" rtlCol="0">
            <a:spAutoFit/>
          </a:bodyPr>
          <a:lstStyle/>
          <a:p>
            <a:pPr algn="ctr"/>
            <a:r>
              <a:rPr lang="en-US" sz="2400" dirty="0" smtClean="0"/>
              <a:t> Fire Resistant</a:t>
            </a:r>
          </a:p>
          <a:p>
            <a:pPr algn="ctr"/>
            <a:r>
              <a:rPr lang="en-US" sz="2400" dirty="0" smtClean="0"/>
              <a:t>Not Competitive</a:t>
            </a:r>
            <a:endParaRPr lang="en-US" sz="2400" dirty="0"/>
          </a:p>
        </p:txBody>
      </p:sp>
    </p:spTree>
    <p:extLst>
      <p:ext uri="{BB962C8B-B14F-4D97-AF65-F5344CB8AC3E}">
        <p14:creationId xmlns:p14="http://schemas.microsoft.com/office/powerpoint/2010/main" val="6515175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dar0001.jpg"/>
          <p:cNvPicPr>
            <a:picLocks noChangeAspect="1"/>
          </p:cNvPicPr>
          <p:nvPr/>
        </p:nvPicPr>
        <p:blipFill>
          <a:blip r:embed="rId2" cstate="print"/>
          <a:srcRect l="16667"/>
          <a:stretch>
            <a:fillRect/>
          </a:stretch>
        </p:blipFill>
        <p:spPr>
          <a:xfrm rot="16200000">
            <a:off x="1121726" y="-1164276"/>
            <a:ext cx="6900549" cy="9144001"/>
          </a:xfrm>
          <a:prstGeom prst="rect">
            <a:avLst/>
          </a:prstGeom>
          <a:effectLst/>
        </p:spPr>
      </p:pic>
      <p:sp>
        <p:nvSpPr>
          <p:cNvPr id="3" name="Rectangle 2"/>
          <p:cNvSpPr/>
          <p:nvPr/>
        </p:nvSpPr>
        <p:spPr>
          <a:xfrm>
            <a:off x="4305782" y="0"/>
            <a:ext cx="4914418" cy="6858000"/>
          </a:xfrm>
          <a:prstGeom prst="rect">
            <a:avLst/>
          </a:prstGeom>
          <a:solidFill>
            <a:srgbClr val="080808">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endParaRPr lang="en-US" sz="4800" kern="100" spc="-130" dirty="0" smtClean="0">
              <a:latin typeface="Gill Sans MT" pitchFamily="34" charset="0"/>
            </a:endParaRPr>
          </a:p>
          <a:p>
            <a:pPr>
              <a:lnSpc>
                <a:spcPts val="4500"/>
              </a:lnSpc>
            </a:pPr>
            <a:r>
              <a:rPr lang="en-US" sz="4800" kern="100" spc="-130" dirty="0" smtClean="0">
                <a:latin typeface="Gill Sans MT" pitchFamily="34" charset="0"/>
              </a:rPr>
              <a:t>Old-growth Species</a:t>
            </a:r>
          </a:p>
          <a:p>
            <a:pPr>
              <a:lnSpc>
                <a:spcPts val="4500"/>
              </a:lnSpc>
            </a:pPr>
            <a:endParaRPr lang="en-US" sz="4800" kern="100" spc="-130" dirty="0">
              <a:latin typeface="Gill Sans MT" pitchFamily="34" charset="0"/>
            </a:endParaRPr>
          </a:p>
          <a:p>
            <a:pPr>
              <a:lnSpc>
                <a:spcPts val="4500"/>
              </a:lnSpc>
            </a:pPr>
            <a:r>
              <a:rPr lang="en-US" sz="4800" kern="100" spc="-130" dirty="0" smtClean="0">
                <a:solidFill>
                  <a:srgbClr val="FFFF99"/>
                </a:solidFill>
                <a:latin typeface="Gill Sans MT" pitchFamily="34" charset="0"/>
              </a:rPr>
              <a:t>Ecology</a:t>
            </a:r>
          </a:p>
          <a:p>
            <a:pPr lvl="1" indent="-117475">
              <a:lnSpc>
                <a:spcPts val="4500"/>
              </a:lnSpc>
            </a:pPr>
            <a:r>
              <a:rPr lang="en-US" sz="4800" kern="100" spc="-130" dirty="0" smtClean="0">
                <a:latin typeface="Gill Sans MT" pitchFamily="34" charset="0"/>
              </a:rPr>
              <a:t>Protected areas</a:t>
            </a:r>
          </a:p>
          <a:p>
            <a:pPr lvl="1" indent="-117475">
              <a:lnSpc>
                <a:spcPts val="4500"/>
              </a:lnSpc>
            </a:pPr>
            <a:r>
              <a:rPr lang="en-US" sz="4800" kern="100" spc="-130" dirty="0" smtClean="0">
                <a:latin typeface="Gill Sans MT" pitchFamily="34" charset="0"/>
              </a:rPr>
              <a:t>Ancient tree</a:t>
            </a:r>
          </a:p>
          <a:p>
            <a:pPr lvl="1" indent="-117475">
              <a:lnSpc>
                <a:spcPts val="4500"/>
              </a:lnSpc>
            </a:pPr>
            <a:r>
              <a:rPr lang="en-US" sz="4800" kern="100" spc="-130" dirty="0" smtClean="0">
                <a:latin typeface="Gill Sans MT" pitchFamily="34" charset="0"/>
              </a:rPr>
              <a:t>Generalist</a:t>
            </a:r>
          </a:p>
          <a:p>
            <a:pPr>
              <a:lnSpc>
                <a:spcPts val="4500"/>
              </a:lnSpc>
            </a:pPr>
            <a:endParaRPr lang="en-US" sz="4800" kern="100" spc="-130" dirty="0" smtClean="0">
              <a:latin typeface="Gill Sans MT" pitchFamily="34" charset="0"/>
            </a:endParaRPr>
          </a:p>
          <a:p>
            <a:pPr>
              <a:lnSpc>
                <a:spcPts val="4500"/>
              </a:lnSpc>
            </a:pPr>
            <a:r>
              <a:rPr lang="en-US" sz="4800" kern="100" spc="-130" dirty="0" smtClean="0">
                <a:solidFill>
                  <a:srgbClr val="FFFF99"/>
                </a:solidFill>
                <a:latin typeface="Gill Sans MT" pitchFamily="34" charset="0"/>
              </a:rPr>
              <a:t>Social </a:t>
            </a:r>
            <a:r>
              <a:rPr lang="en-US" sz="3200" kern="100" spc="-130" dirty="0" smtClean="0">
                <a:solidFill>
                  <a:srgbClr val="FFFF99"/>
                </a:solidFill>
                <a:latin typeface="Gill Sans MT" pitchFamily="34" charset="0"/>
              </a:rPr>
              <a:t>&amp;</a:t>
            </a:r>
            <a:r>
              <a:rPr lang="en-US" sz="4800" kern="100" spc="-130" dirty="0" smtClean="0">
                <a:solidFill>
                  <a:srgbClr val="FFFF99"/>
                </a:solidFill>
                <a:latin typeface="Gill Sans MT" pitchFamily="34" charset="0"/>
              </a:rPr>
              <a:t> economic</a:t>
            </a:r>
          </a:p>
          <a:p>
            <a:pPr lvl="1" indent="-117475">
              <a:lnSpc>
                <a:spcPts val="4500"/>
              </a:lnSpc>
            </a:pPr>
            <a:r>
              <a:rPr lang="en-US" sz="4800" kern="100" spc="-130" dirty="0" smtClean="0">
                <a:latin typeface="Gill Sans MT" pitchFamily="34" charset="0"/>
              </a:rPr>
              <a:t>Wood products</a:t>
            </a:r>
          </a:p>
          <a:p>
            <a:pPr lvl="1" indent="-117475">
              <a:lnSpc>
                <a:spcPts val="4500"/>
              </a:lnSpc>
            </a:pPr>
            <a:r>
              <a:rPr lang="en-US" sz="4800" kern="100" spc="-130" dirty="0" smtClean="0">
                <a:latin typeface="Gill Sans MT" pitchFamily="34" charset="0"/>
              </a:rPr>
              <a:t>Very long-lived</a:t>
            </a:r>
          </a:p>
          <a:p>
            <a:pPr lvl="1" indent="-117475">
              <a:lnSpc>
                <a:spcPts val="4500"/>
              </a:lnSpc>
            </a:pPr>
            <a:r>
              <a:rPr lang="en-US" sz="4800" kern="100" spc="-130" dirty="0" smtClean="0">
                <a:latin typeface="Gill Sans MT" pitchFamily="34" charset="0"/>
              </a:rPr>
              <a:t>Ponder value</a:t>
            </a:r>
            <a:endParaRPr lang="en-US" sz="4800" kern="100" spc="-130" dirty="0">
              <a:latin typeface="Gill Sans MT" pitchFamily="34" charset="0"/>
            </a:endParaRPr>
          </a:p>
          <a:p>
            <a:pPr algn="ctr">
              <a:lnSpc>
                <a:spcPts val="4500"/>
              </a:lnSpc>
            </a:pPr>
            <a:endParaRPr lang="en-US" sz="4800" kern="100" spc="-130" dirty="0" smtClean="0">
              <a:latin typeface="Gill Sans MT" pitchFamily="34" charset="0"/>
            </a:endParaRPr>
          </a:p>
          <a:p>
            <a:pPr algn="ctr">
              <a:lnSpc>
                <a:spcPts val="4500"/>
              </a:lnSpc>
            </a:pPr>
            <a:endParaRPr lang="en-US" sz="4800" kern="100" spc="-130" dirty="0" smtClean="0">
              <a:latin typeface="Gill Sans MT" pitchFamily="34" charset="0"/>
            </a:endParaRPr>
          </a:p>
        </p:txBody>
      </p:sp>
    </p:spTree>
    <p:extLst>
      <p:ext uri="{BB962C8B-B14F-4D97-AF65-F5344CB8AC3E}">
        <p14:creationId xmlns:p14="http://schemas.microsoft.com/office/powerpoint/2010/main" val="4133487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E:\Photos4\Pictures\vq3.jpg"/>
          <p:cNvPicPr>
            <a:picLocks noChangeAspect="1" noChangeArrowheads="1"/>
          </p:cNvPicPr>
          <p:nvPr/>
        </p:nvPicPr>
        <p:blipFill>
          <a:blip r:embed="rId2" cstate="print"/>
          <a:srcRect t="5971" b="13432"/>
          <a:stretch>
            <a:fillRect/>
          </a:stretch>
        </p:blipFill>
        <p:spPr bwMode="auto">
          <a:xfrm>
            <a:off x="2060294" y="0"/>
            <a:ext cx="2419109" cy="4498259"/>
          </a:xfrm>
          <a:prstGeom prst="rect">
            <a:avLst/>
          </a:prstGeom>
          <a:noFill/>
        </p:spPr>
      </p:pic>
      <p:pic>
        <p:nvPicPr>
          <p:cNvPr id="7" name="Picture 6" descr="DCEF WP.jpg"/>
          <p:cNvPicPr>
            <a:picLocks noChangeAspect="1"/>
          </p:cNvPicPr>
          <p:nvPr/>
        </p:nvPicPr>
        <p:blipFill>
          <a:blip r:embed="rId3" cstate="print"/>
          <a:stretch>
            <a:fillRect/>
          </a:stretch>
        </p:blipFill>
        <p:spPr>
          <a:xfrm>
            <a:off x="6037988" y="-14748"/>
            <a:ext cx="3106012" cy="4483509"/>
          </a:xfrm>
          <a:prstGeom prst="rect">
            <a:avLst/>
          </a:prstGeom>
        </p:spPr>
      </p:pic>
      <p:sp>
        <p:nvSpPr>
          <p:cNvPr id="10" name="TextBox 9"/>
          <p:cNvSpPr txBox="1"/>
          <p:nvPr/>
        </p:nvSpPr>
        <p:spPr>
          <a:xfrm>
            <a:off x="1941152" y="4701274"/>
            <a:ext cx="5261697" cy="1823576"/>
          </a:xfrm>
          <a:prstGeom prst="rect">
            <a:avLst/>
          </a:prstGeom>
          <a:noFill/>
        </p:spPr>
        <p:txBody>
          <a:bodyPr wrap="none" rtlCol="0">
            <a:spAutoFit/>
          </a:bodyPr>
          <a:lstStyle/>
          <a:p>
            <a:pPr algn="ctr">
              <a:lnSpc>
                <a:spcPts val="4500"/>
              </a:lnSpc>
            </a:pPr>
            <a:r>
              <a:rPr lang="en-US" sz="5400" dirty="0" smtClean="0"/>
              <a:t>Diversity </a:t>
            </a:r>
          </a:p>
          <a:p>
            <a:pPr algn="ctr">
              <a:lnSpc>
                <a:spcPts val="4500"/>
              </a:lnSpc>
            </a:pPr>
            <a:r>
              <a:rPr lang="en-US" sz="5400" dirty="0" smtClean="0"/>
              <a:t>of </a:t>
            </a:r>
          </a:p>
          <a:p>
            <a:pPr algn="ctr">
              <a:lnSpc>
                <a:spcPts val="4500"/>
              </a:lnSpc>
            </a:pPr>
            <a:r>
              <a:rPr lang="en-US" sz="5400" dirty="0" smtClean="0"/>
              <a:t>Forest Structures </a:t>
            </a:r>
          </a:p>
        </p:txBody>
      </p:sp>
      <p:pic>
        <p:nvPicPr>
          <p:cNvPr id="11" name="Picture 5" descr="wwp996"/>
          <p:cNvPicPr>
            <a:picLocks noChangeAspect="1" noChangeArrowheads="1"/>
          </p:cNvPicPr>
          <p:nvPr/>
        </p:nvPicPr>
        <p:blipFill>
          <a:blip r:embed="rId4" cstate="print"/>
          <a:srcRect l="22004" t="-651" r="10647" b="1629"/>
          <a:stretch>
            <a:fillRect/>
          </a:stretch>
        </p:blipFill>
        <p:spPr bwMode="auto">
          <a:xfrm flipH="1">
            <a:off x="4328932" y="-14748"/>
            <a:ext cx="2782406" cy="4498258"/>
          </a:xfrm>
          <a:prstGeom prst="rect">
            <a:avLst/>
          </a:prstGeom>
          <a:noFill/>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34205"/>
          <a:stretch/>
        </p:blipFill>
        <p:spPr>
          <a:xfrm rot="5400000">
            <a:off x="-1143001" y="1128254"/>
            <a:ext cx="4513008" cy="2227006"/>
          </a:xfrm>
          <a:prstGeom prst="rect">
            <a:avLst/>
          </a:prstGeom>
        </p:spPr>
      </p:pic>
    </p:spTree>
    <p:extLst>
      <p:ext uri="{BB962C8B-B14F-4D97-AF65-F5344CB8AC3E}">
        <p14:creationId xmlns:p14="http://schemas.microsoft.com/office/powerpoint/2010/main" val="23943877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49" y="1087439"/>
            <a:ext cx="8229600" cy="1143000"/>
          </a:xfrm>
        </p:spPr>
        <p:txBody>
          <a:bodyPr>
            <a:noAutofit/>
          </a:bodyPr>
          <a:lstStyle/>
          <a:p>
            <a:pPr algn="l"/>
            <a:r>
              <a:rPr lang="en-US" sz="6000" dirty="0" smtClean="0"/>
              <a:t>Western</a:t>
            </a:r>
            <a:br>
              <a:rPr lang="en-US" sz="6000" dirty="0" smtClean="0"/>
            </a:br>
            <a:r>
              <a:rPr lang="en-US" sz="6000" dirty="0" smtClean="0"/>
              <a:t>White</a:t>
            </a:r>
            <a:br>
              <a:rPr lang="en-US" sz="6000" dirty="0" smtClean="0"/>
            </a:br>
            <a:r>
              <a:rPr lang="en-US" sz="6000" dirty="0" smtClean="0"/>
              <a:t>Pine</a:t>
            </a:r>
            <a:br>
              <a:rPr lang="en-US" sz="6000" dirty="0" smtClean="0"/>
            </a:br>
            <a:r>
              <a:rPr lang="en-US" sz="6000" dirty="0" err="1" smtClean="0"/>
              <a:t>Refugia</a:t>
            </a:r>
            <a:endParaRPr lang="en-US" sz="4000" dirty="0"/>
          </a:p>
        </p:txBody>
      </p:sp>
      <p:sp>
        <p:nvSpPr>
          <p:cNvPr id="6" name="TextBox 5"/>
          <p:cNvSpPr txBox="1"/>
          <p:nvPr/>
        </p:nvSpPr>
        <p:spPr>
          <a:xfrm>
            <a:off x="4124549" y="154057"/>
            <a:ext cx="3018712" cy="707886"/>
          </a:xfrm>
          <a:prstGeom prst="rect">
            <a:avLst/>
          </a:prstGeom>
          <a:noFill/>
        </p:spPr>
        <p:txBody>
          <a:bodyPr wrap="none" rtlCol="0">
            <a:spAutoFit/>
          </a:bodyPr>
          <a:lstStyle/>
          <a:p>
            <a:r>
              <a:rPr lang="en-US" sz="4000" dirty="0" smtClean="0">
                <a:solidFill>
                  <a:schemeClr val="bg1"/>
                </a:solidFill>
              </a:rPr>
              <a:t>Beaver Creek</a:t>
            </a:r>
            <a:endParaRPr lang="en-US" sz="4000"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4636" y="0"/>
            <a:ext cx="5299364" cy="6858000"/>
          </a:xfrm>
          <a:prstGeom prst="rect">
            <a:avLst/>
          </a:prstGeom>
        </p:spPr>
      </p:pic>
    </p:spTree>
    <p:extLst>
      <p:ext uri="{BB962C8B-B14F-4D97-AF65-F5344CB8AC3E}">
        <p14:creationId xmlns:p14="http://schemas.microsoft.com/office/powerpoint/2010/main" val="1860850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4673"/>
          </a:xfrm>
        </p:spPr>
        <p:txBody>
          <a:bodyPr>
            <a:normAutofit/>
          </a:bodyPr>
          <a:lstStyle/>
          <a:p>
            <a:r>
              <a:rPr lang="en-US" dirty="0" smtClean="0"/>
              <a:t>Topographically Diverse</a:t>
            </a:r>
            <a:endParaRPr lang="en-US" dirty="0"/>
          </a:p>
        </p:txBody>
      </p:sp>
      <p:sp>
        <p:nvSpPr>
          <p:cNvPr id="3" name="Content Placeholder 2"/>
          <p:cNvSpPr>
            <a:spLocks noGrp="1"/>
          </p:cNvSpPr>
          <p:nvPr>
            <p:ph idx="1"/>
          </p:nvPr>
        </p:nvSpPr>
        <p:spPr>
          <a:xfrm>
            <a:off x="0" y="6400800"/>
            <a:ext cx="8229600" cy="457200"/>
          </a:xfrm>
        </p:spPr>
        <p:txBody>
          <a:bodyPr>
            <a:normAutofit/>
          </a:bodyPr>
          <a:lstStyle/>
          <a:p>
            <a:pPr marL="0" indent="0">
              <a:buNone/>
            </a:pPr>
            <a:r>
              <a:rPr lang="en-US" sz="2200" dirty="0" smtClean="0"/>
              <a:t>From </a:t>
            </a:r>
            <a:r>
              <a:rPr lang="en-US" sz="2200" dirty="0" err="1" smtClean="0"/>
              <a:t>Daubenmire</a:t>
            </a:r>
            <a:r>
              <a:rPr lang="en-US" sz="2200" dirty="0" smtClean="0"/>
              <a:t> 1980 Topographic Relationships of Habitat Types </a:t>
            </a:r>
            <a:endParaRPr lang="en-US" sz="2200" dirty="0"/>
          </a:p>
        </p:txBody>
      </p:sp>
      <p:pic>
        <p:nvPicPr>
          <p:cNvPr id="5121" name="Picture 1"/>
          <p:cNvPicPr>
            <a:picLocks noChangeAspect="1" noChangeArrowheads="1"/>
          </p:cNvPicPr>
          <p:nvPr/>
        </p:nvPicPr>
        <p:blipFill>
          <a:blip r:embed="rId3" cstate="screen"/>
          <a:srcRect/>
          <a:stretch>
            <a:fillRect/>
          </a:stretch>
        </p:blipFill>
        <p:spPr bwMode="auto">
          <a:xfrm>
            <a:off x="42684" y="1136175"/>
            <a:ext cx="9101316" cy="4487552"/>
          </a:xfrm>
          <a:prstGeom prst="rect">
            <a:avLst/>
          </a:prstGeom>
          <a:noFill/>
          <a:ln w="9525">
            <a:noFill/>
            <a:miter lim="800000"/>
            <a:headEnd/>
            <a:tailEnd/>
          </a:ln>
        </p:spPr>
      </p:pic>
      <p:sp>
        <p:nvSpPr>
          <p:cNvPr id="8" name="TextBox 7"/>
          <p:cNvSpPr txBox="1"/>
          <p:nvPr/>
        </p:nvSpPr>
        <p:spPr>
          <a:xfrm>
            <a:off x="1028697" y="1500189"/>
            <a:ext cx="4057651" cy="1477328"/>
          </a:xfrm>
          <a:prstGeom prst="rect">
            <a:avLst/>
          </a:prstGeom>
          <a:solidFill>
            <a:schemeClr val="tx1"/>
          </a:solidFill>
        </p:spPr>
        <p:txBody>
          <a:bodyPr wrap="square" rtlCol="0">
            <a:spAutoFit/>
          </a:bodyPr>
          <a:lstStyle/>
          <a:p>
            <a:r>
              <a:rPr lang="en-US" dirty="0" smtClean="0">
                <a:solidFill>
                  <a:schemeClr val="bg1"/>
                </a:solidFill>
              </a:rPr>
              <a:t>Upland western </a:t>
            </a:r>
            <a:r>
              <a:rPr lang="en-US" dirty="0" err="1" smtClean="0">
                <a:solidFill>
                  <a:schemeClr val="bg1"/>
                </a:solidFill>
              </a:rPr>
              <a:t>redcedar</a:t>
            </a:r>
            <a:endParaRPr lang="en-US" dirty="0" smtClean="0">
              <a:solidFill>
                <a:schemeClr val="bg1"/>
              </a:solidFill>
            </a:endParaRPr>
          </a:p>
          <a:p>
            <a:r>
              <a:rPr lang="en-US" dirty="0" smtClean="0">
                <a:solidFill>
                  <a:schemeClr val="bg1"/>
                </a:solidFill>
              </a:rPr>
              <a:t>True fir</a:t>
            </a:r>
          </a:p>
          <a:p>
            <a:r>
              <a:rPr lang="en-US" dirty="0" smtClean="0">
                <a:solidFill>
                  <a:schemeClr val="bg1"/>
                </a:solidFill>
              </a:rPr>
              <a:t>Douglas-fir</a:t>
            </a:r>
          </a:p>
          <a:p>
            <a:r>
              <a:rPr lang="en-US" dirty="0" smtClean="0">
                <a:solidFill>
                  <a:schemeClr val="bg1"/>
                </a:solidFill>
              </a:rPr>
              <a:t>Ponderosa pine</a:t>
            </a:r>
          </a:p>
          <a:p>
            <a:r>
              <a:rPr lang="en-US" dirty="0" smtClean="0">
                <a:solidFill>
                  <a:schemeClr val="bg1"/>
                </a:solidFill>
              </a:rPr>
              <a:t>Grass/shrub</a:t>
            </a:r>
            <a:endParaRPr lang="en-US" dirty="0">
              <a:solidFill>
                <a:schemeClr val="bg1"/>
              </a:solidFill>
            </a:endParaRPr>
          </a:p>
        </p:txBody>
      </p:sp>
    </p:spTree>
    <p:extLst>
      <p:ext uri="{BB962C8B-B14F-4D97-AF65-F5344CB8AC3E}">
        <p14:creationId xmlns:p14="http://schemas.microsoft.com/office/powerpoint/2010/main" val="2670695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reeform 4"/>
          <p:cNvSpPr/>
          <p:nvPr/>
        </p:nvSpPr>
        <p:spPr>
          <a:xfrm>
            <a:off x="6444343" y="4920343"/>
            <a:ext cx="885371" cy="957943"/>
          </a:xfrm>
          <a:custGeom>
            <a:avLst/>
            <a:gdLst>
              <a:gd name="connsiteX0" fmla="*/ 841828 w 885371"/>
              <a:gd name="connsiteY0" fmla="*/ 159657 h 957943"/>
              <a:gd name="connsiteX1" fmla="*/ 841828 w 885371"/>
              <a:gd name="connsiteY1" fmla="*/ 159657 h 957943"/>
              <a:gd name="connsiteX2" fmla="*/ 725714 w 885371"/>
              <a:gd name="connsiteY2" fmla="*/ 14514 h 957943"/>
              <a:gd name="connsiteX3" fmla="*/ 682171 w 885371"/>
              <a:gd name="connsiteY3" fmla="*/ 0 h 957943"/>
              <a:gd name="connsiteX4" fmla="*/ 449943 w 885371"/>
              <a:gd name="connsiteY4" fmla="*/ 43543 h 957943"/>
              <a:gd name="connsiteX5" fmla="*/ 130628 w 885371"/>
              <a:gd name="connsiteY5" fmla="*/ 72571 h 957943"/>
              <a:gd name="connsiteX6" fmla="*/ 87086 w 885371"/>
              <a:gd name="connsiteY6" fmla="*/ 87086 h 957943"/>
              <a:gd name="connsiteX7" fmla="*/ 72571 w 885371"/>
              <a:gd name="connsiteY7" fmla="*/ 261257 h 957943"/>
              <a:gd name="connsiteX8" fmla="*/ 29028 w 885371"/>
              <a:gd name="connsiteY8" fmla="*/ 435428 h 957943"/>
              <a:gd name="connsiteX9" fmla="*/ 29028 w 885371"/>
              <a:gd name="connsiteY9" fmla="*/ 725714 h 957943"/>
              <a:gd name="connsiteX10" fmla="*/ 0 w 885371"/>
              <a:gd name="connsiteY10" fmla="*/ 769257 h 957943"/>
              <a:gd name="connsiteX11" fmla="*/ 58057 w 885371"/>
              <a:gd name="connsiteY11" fmla="*/ 943428 h 957943"/>
              <a:gd name="connsiteX12" fmla="*/ 101600 w 885371"/>
              <a:gd name="connsiteY12" fmla="*/ 957943 h 957943"/>
              <a:gd name="connsiteX13" fmla="*/ 130628 w 885371"/>
              <a:gd name="connsiteY13" fmla="*/ 914400 h 957943"/>
              <a:gd name="connsiteX14" fmla="*/ 159657 w 885371"/>
              <a:gd name="connsiteY14" fmla="*/ 812800 h 957943"/>
              <a:gd name="connsiteX15" fmla="*/ 275771 w 885371"/>
              <a:gd name="connsiteY15" fmla="*/ 725714 h 957943"/>
              <a:gd name="connsiteX16" fmla="*/ 304800 w 885371"/>
              <a:gd name="connsiteY16" fmla="*/ 682171 h 957943"/>
              <a:gd name="connsiteX17" fmla="*/ 391886 w 885371"/>
              <a:gd name="connsiteY17" fmla="*/ 653143 h 957943"/>
              <a:gd name="connsiteX18" fmla="*/ 493486 w 885371"/>
              <a:gd name="connsiteY18" fmla="*/ 580571 h 957943"/>
              <a:gd name="connsiteX19" fmla="*/ 537028 w 885371"/>
              <a:gd name="connsiteY19" fmla="*/ 566057 h 957943"/>
              <a:gd name="connsiteX20" fmla="*/ 580571 w 885371"/>
              <a:gd name="connsiteY20" fmla="*/ 435428 h 957943"/>
              <a:gd name="connsiteX21" fmla="*/ 638628 w 885371"/>
              <a:gd name="connsiteY21" fmla="*/ 348343 h 957943"/>
              <a:gd name="connsiteX22" fmla="*/ 682171 w 885371"/>
              <a:gd name="connsiteY22" fmla="*/ 304800 h 957943"/>
              <a:gd name="connsiteX23" fmla="*/ 725714 w 885371"/>
              <a:gd name="connsiteY23" fmla="*/ 290286 h 957943"/>
              <a:gd name="connsiteX24" fmla="*/ 783771 w 885371"/>
              <a:gd name="connsiteY24" fmla="*/ 261257 h 957943"/>
              <a:gd name="connsiteX25" fmla="*/ 841828 w 885371"/>
              <a:gd name="connsiteY25" fmla="*/ 174171 h 957943"/>
              <a:gd name="connsiteX26" fmla="*/ 856343 w 885371"/>
              <a:gd name="connsiteY26" fmla="*/ 130628 h 957943"/>
              <a:gd name="connsiteX27" fmla="*/ 885371 w 885371"/>
              <a:gd name="connsiteY27" fmla="*/ 116114 h 957943"/>
              <a:gd name="connsiteX28" fmla="*/ 870857 w 885371"/>
              <a:gd name="connsiteY28" fmla="*/ 116114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371" h="957943">
                <a:moveTo>
                  <a:pt x="841828" y="159657"/>
                </a:moveTo>
                <a:lnTo>
                  <a:pt x="841828" y="159657"/>
                </a:lnTo>
                <a:cubicBezTo>
                  <a:pt x="792330" y="80461"/>
                  <a:pt x="794882" y="49098"/>
                  <a:pt x="725714" y="14514"/>
                </a:cubicBezTo>
                <a:cubicBezTo>
                  <a:pt x="712030" y="7672"/>
                  <a:pt x="696685" y="4838"/>
                  <a:pt x="682171" y="0"/>
                </a:cubicBezTo>
                <a:cubicBezTo>
                  <a:pt x="548959" y="44404"/>
                  <a:pt x="625533" y="25983"/>
                  <a:pt x="449943" y="43543"/>
                </a:cubicBezTo>
                <a:cubicBezTo>
                  <a:pt x="311434" y="89712"/>
                  <a:pt x="467638" y="41933"/>
                  <a:pt x="130628" y="72571"/>
                </a:cubicBezTo>
                <a:cubicBezTo>
                  <a:pt x="115392" y="73956"/>
                  <a:pt x="101600" y="82248"/>
                  <a:pt x="87086" y="87086"/>
                </a:cubicBezTo>
                <a:cubicBezTo>
                  <a:pt x="27209" y="176899"/>
                  <a:pt x="72571" y="88631"/>
                  <a:pt x="72571" y="261257"/>
                </a:cubicBezTo>
                <a:cubicBezTo>
                  <a:pt x="72571" y="364446"/>
                  <a:pt x="65962" y="361562"/>
                  <a:pt x="29028" y="435428"/>
                </a:cubicBezTo>
                <a:cubicBezTo>
                  <a:pt x="49565" y="558645"/>
                  <a:pt x="57505" y="564346"/>
                  <a:pt x="29028" y="725714"/>
                </a:cubicBezTo>
                <a:cubicBezTo>
                  <a:pt x="25996" y="742892"/>
                  <a:pt x="9676" y="754743"/>
                  <a:pt x="0" y="769257"/>
                </a:cubicBezTo>
                <a:cubicBezTo>
                  <a:pt x="12143" y="890685"/>
                  <a:pt x="-24469" y="902165"/>
                  <a:pt x="58057" y="943428"/>
                </a:cubicBezTo>
                <a:cubicBezTo>
                  <a:pt x="71741" y="950270"/>
                  <a:pt x="87086" y="953105"/>
                  <a:pt x="101600" y="957943"/>
                </a:cubicBezTo>
                <a:cubicBezTo>
                  <a:pt x="111276" y="943429"/>
                  <a:pt x="123756" y="930433"/>
                  <a:pt x="130628" y="914400"/>
                </a:cubicBezTo>
                <a:cubicBezTo>
                  <a:pt x="130909" y="913744"/>
                  <a:pt x="152598" y="819859"/>
                  <a:pt x="159657" y="812800"/>
                </a:cubicBezTo>
                <a:cubicBezTo>
                  <a:pt x="193867" y="778589"/>
                  <a:pt x="237066" y="754743"/>
                  <a:pt x="275771" y="725714"/>
                </a:cubicBezTo>
                <a:cubicBezTo>
                  <a:pt x="289726" y="715247"/>
                  <a:pt x="290007" y="691416"/>
                  <a:pt x="304800" y="682171"/>
                </a:cubicBezTo>
                <a:cubicBezTo>
                  <a:pt x="330748" y="665954"/>
                  <a:pt x="391886" y="653143"/>
                  <a:pt x="391886" y="653143"/>
                </a:cubicBezTo>
                <a:cubicBezTo>
                  <a:pt x="405034" y="643282"/>
                  <a:pt x="472263" y="591183"/>
                  <a:pt x="493486" y="580571"/>
                </a:cubicBezTo>
                <a:cubicBezTo>
                  <a:pt x="507170" y="573729"/>
                  <a:pt x="522514" y="570895"/>
                  <a:pt x="537028" y="566057"/>
                </a:cubicBezTo>
                <a:lnTo>
                  <a:pt x="580571" y="435428"/>
                </a:lnTo>
                <a:cubicBezTo>
                  <a:pt x="591603" y="402330"/>
                  <a:pt x="619276" y="377371"/>
                  <a:pt x="638628" y="348343"/>
                </a:cubicBezTo>
                <a:cubicBezTo>
                  <a:pt x="650014" y="331264"/>
                  <a:pt x="665092" y="316186"/>
                  <a:pt x="682171" y="304800"/>
                </a:cubicBezTo>
                <a:cubicBezTo>
                  <a:pt x="694901" y="296313"/>
                  <a:pt x="711652" y="296313"/>
                  <a:pt x="725714" y="290286"/>
                </a:cubicBezTo>
                <a:cubicBezTo>
                  <a:pt x="745601" y="281763"/>
                  <a:pt x="764419" y="270933"/>
                  <a:pt x="783771" y="261257"/>
                </a:cubicBezTo>
                <a:cubicBezTo>
                  <a:pt x="803123" y="232228"/>
                  <a:pt x="830795" y="207269"/>
                  <a:pt x="841828" y="174171"/>
                </a:cubicBezTo>
                <a:cubicBezTo>
                  <a:pt x="846666" y="159657"/>
                  <a:pt x="847163" y="142868"/>
                  <a:pt x="856343" y="130628"/>
                </a:cubicBezTo>
                <a:cubicBezTo>
                  <a:pt x="862834" y="121974"/>
                  <a:pt x="875695" y="120952"/>
                  <a:pt x="885371" y="116114"/>
                </a:cubicBezTo>
                <a:lnTo>
                  <a:pt x="870857" y="116114"/>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410" y="-6475"/>
            <a:ext cx="1806906" cy="830997"/>
          </a:xfrm>
          <a:prstGeom prst="rect">
            <a:avLst/>
          </a:prstGeom>
          <a:solidFill>
            <a:schemeClr val="bg1"/>
          </a:solidFill>
        </p:spPr>
        <p:txBody>
          <a:bodyPr wrap="none" rtlCol="0">
            <a:spAutoFit/>
          </a:bodyPr>
          <a:lstStyle/>
          <a:p>
            <a:pPr algn="ctr"/>
            <a:r>
              <a:rPr lang="en-US" sz="4800" dirty="0" smtClean="0"/>
              <a:t>Assets</a:t>
            </a:r>
            <a:endParaRPr lang="en-US" sz="4800" dirty="0"/>
          </a:p>
        </p:txBody>
      </p:sp>
    </p:spTree>
    <p:extLst>
      <p:ext uri="{BB962C8B-B14F-4D97-AF65-F5344CB8AC3E}">
        <p14:creationId xmlns:p14="http://schemas.microsoft.com/office/powerpoint/2010/main" val="21734099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58711" y="205157"/>
            <a:ext cx="2605713" cy="1015663"/>
          </a:xfrm>
          <a:prstGeom prst="rect">
            <a:avLst/>
          </a:prstGeom>
          <a:noFill/>
        </p:spPr>
        <p:txBody>
          <a:bodyPr wrap="none" rtlCol="0">
            <a:spAutoFit/>
          </a:bodyPr>
          <a:lstStyle/>
          <a:p>
            <a:r>
              <a:rPr lang="en-US" sz="6000" dirty="0" smtClean="0">
                <a:solidFill>
                  <a:srgbClr val="FFFF99"/>
                </a:solidFill>
              </a:rPr>
              <a:t>Wildlife</a:t>
            </a:r>
            <a:endParaRPr lang="en-US" sz="6000" dirty="0">
              <a:solidFill>
                <a:srgbClr val="FFFF99"/>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6" name="TextBox 5"/>
          <p:cNvSpPr txBox="1"/>
          <p:nvPr/>
        </p:nvSpPr>
        <p:spPr>
          <a:xfrm>
            <a:off x="1" y="0"/>
            <a:ext cx="9144000" cy="6986528"/>
          </a:xfrm>
          <a:prstGeom prst="rect">
            <a:avLst/>
          </a:prstGeom>
          <a:solidFill>
            <a:srgbClr val="000000">
              <a:alpha val="43137"/>
            </a:srgbClr>
          </a:solidFill>
        </p:spPr>
        <p:txBody>
          <a:bodyPr wrap="square" rtlCol="0">
            <a:spAutoFit/>
          </a:bodyPr>
          <a:lstStyle/>
          <a:p>
            <a:r>
              <a:rPr lang="en-US" sz="4800" dirty="0" smtClean="0">
                <a:solidFill>
                  <a:srgbClr val="FFFF00"/>
                </a:solidFill>
              </a:rPr>
              <a:t>What do I need to be content?</a:t>
            </a:r>
          </a:p>
          <a:p>
            <a:endParaRPr lang="en-US" sz="4000" dirty="0" smtClean="0">
              <a:solidFill>
                <a:srgbClr val="FFFF00"/>
              </a:solidFill>
            </a:endParaRPr>
          </a:p>
          <a:p>
            <a:r>
              <a:rPr lang="en-US" sz="4000" dirty="0" smtClean="0">
                <a:solidFill>
                  <a:srgbClr val="FFFF00"/>
                </a:solidFill>
              </a:rPr>
              <a:t>Integrate with</a:t>
            </a:r>
          </a:p>
          <a:p>
            <a:r>
              <a:rPr lang="en-US" sz="4000" dirty="0" smtClean="0">
                <a:solidFill>
                  <a:srgbClr val="FFFF00"/>
                </a:solidFill>
              </a:rPr>
              <a:t>Vegetation dynamics</a:t>
            </a:r>
          </a:p>
          <a:p>
            <a:endParaRPr lang="en-US" sz="4000" dirty="0">
              <a:solidFill>
                <a:srgbClr val="FFFF00"/>
              </a:solidFill>
            </a:endParaRPr>
          </a:p>
          <a:p>
            <a:r>
              <a:rPr lang="en-US" sz="4000" dirty="0" smtClean="0">
                <a:solidFill>
                  <a:srgbClr val="FFFF00"/>
                </a:solidFill>
              </a:rPr>
              <a:t>Structure/composition</a:t>
            </a:r>
          </a:p>
          <a:p>
            <a:r>
              <a:rPr lang="en-US" sz="4000" u="sng" dirty="0" smtClean="0">
                <a:solidFill>
                  <a:srgbClr val="FFFF00"/>
                </a:solidFill>
              </a:rPr>
              <a:t>Fragmentation and edge</a:t>
            </a:r>
          </a:p>
          <a:p>
            <a:r>
              <a:rPr lang="en-US" sz="4000" u="sng" dirty="0" smtClean="0">
                <a:solidFill>
                  <a:srgbClr val="FFFF00"/>
                </a:solidFill>
              </a:rPr>
              <a:t>Connectivity</a:t>
            </a:r>
          </a:p>
          <a:p>
            <a:r>
              <a:rPr lang="en-US" sz="4000" dirty="0" smtClean="0">
                <a:solidFill>
                  <a:srgbClr val="FFFF00"/>
                </a:solidFill>
              </a:rPr>
              <a:t>Woody debris</a:t>
            </a:r>
          </a:p>
          <a:p>
            <a:r>
              <a:rPr lang="en-US" sz="4000" dirty="0" smtClean="0">
                <a:solidFill>
                  <a:srgbClr val="FFFF00"/>
                </a:solidFill>
              </a:rPr>
              <a:t>Snags</a:t>
            </a:r>
          </a:p>
          <a:p>
            <a:endParaRPr lang="en-US" sz="4000" dirty="0" smtClean="0">
              <a:solidFill>
                <a:srgbClr val="FFFF00"/>
              </a:solidFill>
            </a:endParaRPr>
          </a:p>
        </p:txBody>
      </p:sp>
    </p:spTree>
    <p:extLst>
      <p:ext uri="{BB962C8B-B14F-4D97-AF65-F5344CB8AC3E}">
        <p14:creationId xmlns:p14="http://schemas.microsoft.com/office/powerpoint/2010/main" val="42326142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25" y="0"/>
            <a:ext cx="8229600" cy="1143000"/>
          </a:xfrm>
        </p:spPr>
        <p:txBody>
          <a:bodyPr/>
          <a:lstStyle/>
          <a:p>
            <a:r>
              <a:rPr lang="en-US" dirty="0" smtClean="0"/>
              <a:t>Dynamic Wildlife Habitats</a:t>
            </a:r>
            <a:endParaRPr lang="en-US"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101" y="1088020"/>
            <a:ext cx="3695524" cy="329522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8708" t="14346" r="108"/>
          <a:stretch/>
        </p:blipFill>
        <p:spPr>
          <a:xfrm>
            <a:off x="4766550" y="1088020"/>
            <a:ext cx="4294208" cy="587415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440" y="4479403"/>
            <a:ext cx="3762845" cy="2378597"/>
          </a:xfrm>
          <a:prstGeom prst="rect">
            <a:avLst/>
          </a:prstGeom>
        </p:spPr>
      </p:pic>
    </p:spTree>
    <p:extLst>
      <p:ext uri="{BB962C8B-B14F-4D97-AF65-F5344CB8AC3E}">
        <p14:creationId xmlns:p14="http://schemas.microsoft.com/office/powerpoint/2010/main" val="29023641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8" name="Picture 10" descr="pretty flowers"/>
          <p:cNvPicPr>
            <a:picLocks noChangeAspect="1" noChangeArrowheads="1"/>
          </p:cNvPicPr>
          <p:nvPr/>
        </p:nvPicPr>
        <p:blipFill>
          <a:blip r:embed="rId3" cstate="print"/>
          <a:srcRect/>
          <a:stretch>
            <a:fillRect/>
          </a:stretch>
        </p:blipFill>
        <p:spPr bwMode="auto">
          <a:xfrm>
            <a:off x="0" y="0"/>
            <a:ext cx="9144000" cy="6861356"/>
          </a:xfrm>
          <a:prstGeom prst="rect">
            <a:avLst/>
          </a:prstGeom>
          <a:noFill/>
        </p:spPr>
      </p:pic>
      <p:sp>
        <p:nvSpPr>
          <p:cNvPr id="4" name="Slide Number Placeholder 3"/>
          <p:cNvSpPr>
            <a:spLocks noGrp="1"/>
          </p:cNvSpPr>
          <p:nvPr>
            <p:ph type="sldNum" sz="quarter" idx="12"/>
          </p:nvPr>
        </p:nvSpPr>
        <p:spPr/>
        <p:txBody>
          <a:bodyPr/>
          <a:lstStyle/>
          <a:p>
            <a:fld id="{7C7B200E-BF84-4CCD-80B3-8798E9065F3F}" type="slidenum">
              <a:rPr lang="en-US" smtClean="0"/>
              <a:pPr/>
              <a:t>43</a:t>
            </a:fld>
            <a:endParaRPr lang="en-US" dirty="0"/>
          </a:p>
        </p:txBody>
      </p:sp>
      <p:sp>
        <p:nvSpPr>
          <p:cNvPr id="2" name="TextBox 1"/>
          <p:cNvSpPr txBox="1"/>
          <p:nvPr/>
        </p:nvSpPr>
        <p:spPr>
          <a:xfrm>
            <a:off x="0" y="6011995"/>
            <a:ext cx="9144000" cy="830997"/>
          </a:xfrm>
          <a:prstGeom prst="rect">
            <a:avLst/>
          </a:prstGeom>
          <a:solidFill>
            <a:schemeClr val="bg1"/>
          </a:solidFill>
        </p:spPr>
        <p:txBody>
          <a:bodyPr wrap="square" rtlCol="0">
            <a:spAutoFit/>
          </a:bodyPr>
          <a:lstStyle/>
          <a:p>
            <a:pPr algn="ctr"/>
            <a:r>
              <a:rPr lang="en-US" sz="4800" dirty="0" smtClean="0">
                <a:solidFill>
                  <a:srgbClr val="FFFF99"/>
                </a:solidFill>
              </a:rPr>
              <a:t>Dynamic Landscapes</a:t>
            </a:r>
            <a:endParaRPr lang="en-US" sz="4800" dirty="0">
              <a:solidFill>
                <a:srgbClr val="FFFF99"/>
              </a:solidFill>
            </a:endParaRPr>
          </a:p>
        </p:txBody>
      </p:sp>
    </p:spTree>
    <p:extLst>
      <p:ext uri="{BB962C8B-B14F-4D97-AF65-F5344CB8AC3E}">
        <p14:creationId xmlns:p14="http://schemas.microsoft.com/office/powerpoint/2010/main" val="92827686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16877" y="0"/>
            <a:ext cx="9127123" cy="6858000"/>
          </a:xfrm>
          <a:prstGeom prst="rect">
            <a:avLst/>
          </a:prstGeom>
          <a:noFill/>
          <a:ln w="9525">
            <a:noFill/>
            <a:miter lim="800000"/>
            <a:headEnd/>
            <a:tailEnd/>
          </a:ln>
          <a:effectLst/>
        </p:spPr>
      </p:pic>
      <p:sp>
        <p:nvSpPr>
          <p:cNvPr id="2" name="TextBox 1"/>
          <p:cNvSpPr txBox="1"/>
          <p:nvPr/>
        </p:nvSpPr>
        <p:spPr>
          <a:xfrm>
            <a:off x="1678328" y="-23148"/>
            <a:ext cx="6146811" cy="923330"/>
          </a:xfrm>
          <a:prstGeom prst="rect">
            <a:avLst/>
          </a:prstGeom>
          <a:noFill/>
        </p:spPr>
        <p:txBody>
          <a:bodyPr wrap="none" rtlCol="0">
            <a:spAutoFit/>
          </a:bodyPr>
          <a:lstStyle/>
          <a:p>
            <a:r>
              <a:rPr lang="en-US" sz="5400" dirty="0" smtClean="0">
                <a:solidFill>
                  <a:schemeClr val="bg1"/>
                </a:solidFill>
              </a:rPr>
              <a:t>Treatment Placement</a:t>
            </a:r>
            <a:endParaRPr lang="en-US" sz="5400" dirty="0">
              <a:solidFill>
                <a:schemeClr val="bg1"/>
              </a:solidFill>
            </a:endParaRPr>
          </a:p>
        </p:txBody>
      </p:sp>
    </p:spTree>
    <p:extLst>
      <p:ext uri="{BB962C8B-B14F-4D97-AF65-F5344CB8AC3E}">
        <p14:creationId xmlns:p14="http://schemas.microsoft.com/office/powerpoint/2010/main" val="8607018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504" y="-43405"/>
            <a:ext cx="8229600" cy="1055957"/>
          </a:xfrm>
        </p:spPr>
        <p:txBody>
          <a:bodyPr>
            <a:normAutofit/>
          </a:bodyPr>
          <a:lstStyle/>
          <a:p>
            <a:r>
              <a:rPr lang="en-US" sz="6000" dirty="0" smtClean="0"/>
              <a:t>Focus Areas</a:t>
            </a:r>
            <a:endParaRPr lang="en-US" sz="6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9595"/>
            <a:ext cx="2799232" cy="3622535"/>
          </a:xfrm>
          <a:prstGeom prst="rect">
            <a:avLst/>
          </a:prstGeom>
        </p:spPr>
      </p:pic>
      <p:sp>
        <p:nvSpPr>
          <p:cNvPr id="4" name="TextBox 3"/>
          <p:cNvSpPr txBox="1"/>
          <p:nvPr/>
        </p:nvSpPr>
        <p:spPr>
          <a:xfrm>
            <a:off x="172453" y="4722130"/>
            <a:ext cx="2454326" cy="1323439"/>
          </a:xfrm>
          <a:prstGeom prst="rect">
            <a:avLst/>
          </a:prstGeom>
          <a:noFill/>
        </p:spPr>
        <p:txBody>
          <a:bodyPr wrap="none" rtlCol="0">
            <a:spAutoFit/>
          </a:bodyPr>
          <a:lstStyle/>
          <a:p>
            <a:pPr algn="ctr"/>
            <a:r>
              <a:rPr lang="en-US" sz="4000" dirty="0" smtClean="0"/>
              <a:t>Landscape </a:t>
            </a:r>
          </a:p>
          <a:p>
            <a:pPr algn="ctr"/>
            <a:r>
              <a:rPr lang="en-US" sz="4000" dirty="0" err="1" smtClean="0"/>
              <a:t>Silviculture</a:t>
            </a:r>
            <a:endParaRPr lang="en-US" sz="4000"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5012" r="31863"/>
          <a:stretch/>
        </p:blipFill>
        <p:spPr>
          <a:xfrm>
            <a:off x="2649930" y="1099595"/>
            <a:ext cx="3174922" cy="3622535"/>
          </a:xfrm>
          <a:prstGeom prst="rect">
            <a:avLst/>
          </a:prstGeom>
        </p:spPr>
      </p:pic>
      <p:sp>
        <p:nvSpPr>
          <p:cNvPr id="6" name="TextBox 5"/>
          <p:cNvSpPr txBox="1"/>
          <p:nvPr/>
        </p:nvSpPr>
        <p:spPr>
          <a:xfrm>
            <a:off x="2790977" y="4733364"/>
            <a:ext cx="3047501" cy="1323439"/>
          </a:xfrm>
          <a:prstGeom prst="rect">
            <a:avLst/>
          </a:prstGeom>
          <a:noFill/>
        </p:spPr>
        <p:txBody>
          <a:bodyPr wrap="none" rtlCol="0">
            <a:spAutoFit/>
          </a:bodyPr>
          <a:lstStyle/>
          <a:p>
            <a:pPr algn="ctr"/>
            <a:r>
              <a:rPr lang="en-US" sz="4000" dirty="0" smtClean="0"/>
              <a:t>Young Forest </a:t>
            </a:r>
          </a:p>
          <a:p>
            <a:pPr algn="ctr"/>
            <a:r>
              <a:rPr lang="en-US" sz="4000" dirty="0" smtClean="0"/>
              <a:t>Management</a:t>
            </a:r>
            <a:endParaRPr lang="en-US" sz="4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852" y="1088361"/>
            <a:ext cx="3290750" cy="1863183"/>
          </a:xfrm>
          <a:prstGeom prst="rect">
            <a:avLst/>
          </a:prstGeom>
        </p:spPr>
      </p:pic>
      <p:pic>
        <p:nvPicPr>
          <p:cNvPr id="8" name="Picture 2"/>
          <p:cNvPicPr>
            <a:picLocks noChangeAspect="1" noChangeArrowheads="1"/>
          </p:cNvPicPr>
          <p:nvPr/>
        </p:nvPicPr>
        <p:blipFill>
          <a:blip r:embed="rId6" cstate="print"/>
          <a:srcRect/>
          <a:stretch>
            <a:fillRect/>
          </a:stretch>
        </p:blipFill>
        <p:spPr bwMode="auto">
          <a:xfrm>
            <a:off x="5824852" y="2951544"/>
            <a:ext cx="3319147" cy="1770586"/>
          </a:xfrm>
          <a:prstGeom prst="rect">
            <a:avLst/>
          </a:prstGeom>
          <a:noFill/>
          <a:ln w="9525">
            <a:noFill/>
            <a:miter lim="800000"/>
            <a:headEnd/>
            <a:tailEnd/>
          </a:ln>
          <a:effectLst/>
        </p:spPr>
      </p:pic>
      <p:sp>
        <p:nvSpPr>
          <p:cNvPr id="9" name="TextBox 8"/>
          <p:cNvSpPr txBox="1"/>
          <p:nvPr/>
        </p:nvSpPr>
        <p:spPr>
          <a:xfrm>
            <a:off x="6134009" y="4722130"/>
            <a:ext cx="2589170" cy="1938992"/>
          </a:xfrm>
          <a:prstGeom prst="rect">
            <a:avLst/>
          </a:prstGeom>
          <a:noFill/>
        </p:spPr>
        <p:txBody>
          <a:bodyPr wrap="none" rtlCol="0">
            <a:spAutoFit/>
          </a:bodyPr>
          <a:lstStyle/>
          <a:p>
            <a:pPr algn="ctr"/>
            <a:r>
              <a:rPr lang="en-US" sz="4000" dirty="0" smtClean="0"/>
              <a:t>Habitat and</a:t>
            </a:r>
          </a:p>
          <a:p>
            <a:pPr algn="ctr"/>
            <a:r>
              <a:rPr lang="en-US" sz="4000" dirty="0" smtClean="0"/>
              <a:t>Vegetation</a:t>
            </a:r>
          </a:p>
          <a:p>
            <a:pPr algn="ctr"/>
            <a:r>
              <a:rPr lang="en-US" sz="4000" dirty="0" smtClean="0"/>
              <a:t>Dynamics</a:t>
            </a:r>
            <a:endParaRPr lang="en-US" sz="4000" dirty="0"/>
          </a:p>
        </p:txBody>
      </p:sp>
    </p:spTree>
    <p:extLst>
      <p:ext uri="{BB962C8B-B14F-4D97-AF65-F5344CB8AC3E}">
        <p14:creationId xmlns:p14="http://schemas.microsoft.com/office/powerpoint/2010/main" val="31891553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301" y="0"/>
            <a:ext cx="4457700" cy="6698730"/>
          </a:xfrm>
          <a:prstGeom prst="rect">
            <a:avLst/>
          </a:prstGeom>
        </p:spPr>
      </p:pic>
      <p:sp>
        <p:nvSpPr>
          <p:cNvPr id="4" name="TextBox 3"/>
          <p:cNvSpPr txBox="1"/>
          <p:nvPr/>
        </p:nvSpPr>
        <p:spPr>
          <a:xfrm>
            <a:off x="414296" y="1885950"/>
            <a:ext cx="3903633" cy="1938992"/>
          </a:xfrm>
          <a:prstGeom prst="rect">
            <a:avLst/>
          </a:prstGeom>
          <a:noFill/>
        </p:spPr>
        <p:txBody>
          <a:bodyPr wrap="none" rtlCol="0">
            <a:spAutoFit/>
          </a:bodyPr>
          <a:lstStyle/>
          <a:p>
            <a:r>
              <a:rPr lang="en-US" sz="6000" dirty="0" smtClean="0"/>
              <a:t>Questions?</a:t>
            </a:r>
          </a:p>
          <a:p>
            <a:r>
              <a:rPr lang="en-US" sz="6000" dirty="0" smtClean="0"/>
              <a:t>Comments?</a:t>
            </a:r>
            <a:endParaRPr lang="en-US" sz="6000" dirty="0"/>
          </a:p>
        </p:txBody>
      </p:sp>
    </p:spTree>
    <p:extLst>
      <p:ext uri="{BB962C8B-B14F-4D97-AF65-F5344CB8AC3E}">
        <p14:creationId xmlns:p14="http://schemas.microsoft.com/office/powerpoint/2010/main" val="25157024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9193" y="0"/>
            <a:ext cx="6146800" cy="1143000"/>
          </a:xfrm>
        </p:spPr>
        <p:txBody>
          <a:bodyPr>
            <a:noAutofit/>
          </a:bodyPr>
          <a:lstStyle/>
          <a:p>
            <a:r>
              <a:rPr lang="en-US" sz="8000" dirty="0" smtClean="0"/>
              <a:t>Soils</a:t>
            </a:r>
            <a:endParaRPr lang="en-US" sz="8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7422" y="0"/>
            <a:ext cx="3547549" cy="6858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7165"/>
          <a:stretch/>
        </p:blipFill>
        <p:spPr>
          <a:xfrm>
            <a:off x="1" y="-11573"/>
            <a:ext cx="3217762" cy="6858000"/>
          </a:xfrm>
          <a:prstGeom prst="rect">
            <a:avLst/>
          </a:prstGeom>
        </p:spPr>
      </p:pic>
    </p:spTree>
    <p:extLst>
      <p:ext uri="{BB962C8B-B14F-4D97-AF65-F5344CB8AC3E}">
        <p14:creationId xmlns:p14="http://schemas.microsoft.com/office/powerpoint/2010/main" val="336776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5" name="Picture 7"/>
          <p:cNvPicPr>
            <a:picLocks noChangeAspect="1" noChangeArrowheads="1"/>
          </p:cNvPicPr>
          <p:nvPr/>
        </p:nvPicPr>
        <p:blipFill>
          <a:blip r:embed="rId3" cstate="print"/>
          <a:srcRect t="8888"/>
          <a:stretch>
            <a:fillRect/>
          </a:stretch>
        </p:blipFill>
        <p:spPr bwMode="auto">
          <a:xfrm>
            <a:off x="0" y="-36893"/>
            <a:ext cx="9144000" cy="6858000"/>
          </a:xfrm>
          <a:prstGeom prst="rect">
            <a:avLst/>
          </a:prstGeom>
          <a:noFill/>
          <a:ln w="9525">
            <a:noFill/>
            <a:miter lim="800000"/>
            <a:headEnd/>
            <a:tailEnd/>
          </a:ln>
          <a:effectLst/>
        </p:spPr>
      </p:pic>
      <p:pic>
        <p:nvPicPr>
          <p:cNvPr id="222214" name="Picture 6" descr="C:\My Photos\DCEF snow down.jpg"/>
          <p:cNvPicPr>
            <a:picLocks noChangeAspect="1" noChangeArrowheads="1"/>
          </p:cNvPicPr>
          <p:nvPr/>
        </p:nvPicPr>
        <p:blipFill>
          <a:blip r:embed="rId4" cstate="print"/>
          <a:srcRect/>
          <a:stretch>
            <a:fillRect/>
          </a:stretch>
        </p:blipFill>
        <p:spPr bwMode="auto">
          <a:xfrm>
            <a:off x="228600" y="3048000"/>
            <a:ext cx="2119313" cy="3048000"/>
          </a:xfrm>
          <a:prstGeom prst="rect">
            <a:avLst/>
          </a:prstGeom>
          <a:noFill/>
          <a:ln w="76200">
            <a:solidFill>
              <a:schemeClr val="bg1"/>
            </a:solidFill>
          </a:ln>
        </p:spPr>
      </p:pic>
      <p:sp>
        <p:nvSpPr>
          <p:cNvPr id="222210" name="Rectangle 2"/>
          <p:cNvSpPr>
            <a:spLocks noGrp="1" noChangeArrowheads="1"/>
          </p:cNvSpPr>
          <p:nvPr>
            <p:ph type="title"/>
          </p:nvPr>
        </p:nvSpPr>
        <p:spPr>
          <a:xfrm>
            <a:off x="3325400" y="-109182"/>
            <a:ext cx="4208163" cy="1219200"/>
          </a:xfrm>
        </p:spPr>
        <p:txBody>
          <a:bodyPr>
            <a:noAutofit/>
          </a:bodyPr>
          <a:lstStyle/>
          <a:p>
            <a:pPr algn="ctr"/>
            <a:r>
              <a:rPr lang="en-US" sz="5400" dirty="0" smtClean="0">
                <a:solidFill>
                  <a:srgbClr val="FFFF99"/>
                </a:solidFill>
              </a:rPr>
              <a:t>Disturbances</a:t>
            </a:r>
            <a:endParaRPr lang="en-US" sz="5400" dirty="0">
              <a:solidFill>
                <a:srgbClr val="FFFF99"/>
              </a:solidFill>
            </a:endParaRPr>
          </a:p>
        </p:txBody>
      </p:sp>
      <p:pic>
        <p:nvPicPr>
          <p:cNvPr id="222212" name="Picture 4"/>
          <p:cNvPicPr>
            <a:picLocks noChangeAspect="1" noChangeArrowheads="1"/>
          </p:cNvPicPr>
          <p:nvPr/>
        </p:nvPicPr>
        <p:blipFill>
          <a:blip r:embed="rId5" cstate="print"/>
          <a:srcRect t="3493" r="4816"/>
          <a:stretch>
            <a:fillRect/>
          </a:stretch>
        </p:blipFill>
        <p:spPr bwMode="auto">
          <a:xfrm>
            <a:off x="106756" y="81025"/>
            <a:ext cx="3429000" cy="2255384"/>
          </a:xfrm>
          <a:prstGeom prst="rect">
            <a:avLst/>
          </a:prstGeom>
          <a:noFill/>
          <a:ln w="76200">
            <a:solidFill>
              <a:schemeClr val="bg1"/>
            </a:solidFill>
            <a:miter lim="800000"/>
            <a:headEnd/>
            <a:tailEnd/>
          </a:ln>
          <a:effectLst/>
        </p:spPr>
      </p:pic>
      <p:sp>
        <p:nvSpPr>
          <p:cNvPr id="222213" name="Text Box 5"/>
          <p:cNvSpPr txBox="1">
            <a:spLocks noChangeArrowheads="1"/>
          </p:cNvSpPr>
          <p:nvPr/>
        </p:nvSpPr>
        <p:spPr bwMode="auto">
          <a:xfrm>
            <a:off x="249406" y="6120825"/>
            <a:ext cx="1370888" cy="584775"/>
          </a:xfrm>
          <a:prstGeom prst="rect">
            <a:avLst/>
          </a:prstGeom>
          <a:noFill/>
          <a:ln w="9525">
            <a:noFill/>
            <a:miter lim="800000"/>
            <a:headEnd/>
            <a:tailEnd/>
          </a:ln>
          <a:effectLst/>
        </p:spPr>
        <p:txBody>
          <a:bodyPr wrap="none">
            <a:spAutoFit/>
          </a:bodyPr>
          <a:lstStyle/>
          <a:p>
            <a:pPr algn="ctr"/>
            <a:r>
              <a:rPr lang="en-US" sz="3200" dirty="0">
                <a:latin typeface="+mj-lt"/>
              </a:rPr>
              <a:t>Storms</a:t>
            </a:r>
          </a:p>
        </p:txBody>
      </p:sp>
      <p:sp>
        <p:nvSpPr>
          <p:cNvPr id="222218" name="Text Box 10"/>
          <p:cNvSpPr txBox="1">
            <a:spLocks noChangeArrowheads="1"/>
          </p:cNvSpPr>
          <p:nvPr/>
        </p:nvSpPr>
        <p:spPr bwMode="auto">
          <a:xfrm>
            <a:off x="5968983" y="5435918"/>
            <a:ext cx="2934842" cy="1077218"/>
          </a:xfrm>
          <a:prstGeom prst="rect">
            <a:avLst/>
          </a:prstGeom>
          <a:noFill/>
          <a:ln w="9525">
            <a:noFill/>
            <a:miter lim="800000"/>
            <a:headEnd/>
            <a:tailEnd/>
          </a:ln>
          <a:effectLst/>
        </p:spPr>
        <p:txBody>
          <a:bodyPr wrap="none">
            <a:spAutoFit/>
          </a:bodyPr>
          <a:lstStyle/>
          <a:p>
            <a:pPr algn="ctr"/>
            <a:r>
              <a:rPr lang="en-US" sz="3200" dirty="0" smtClean="0">
                <a:latin typeface="+mj-lt"/>
              </a:rPr>
              <a:t>Mixed &amp; Variable</a:t>
            </a:r>
          </a:p>
          <a:p>
            <a:pPr algn="ctr"/>
            <a:r>
              <a:rPr lang="en-US" sz="3200" dirty="0" smtClean="0">
                <a:latin typeface="+mj-lt"/>
              </a:rPr>
              <a:t>Fire Regime</a:t>
            </a:r>
            <a:endParaRPr lang="en-US" sz="3200" dirty="0">
              <a:latin typeface="+mj-lt"/>
            </a:endParaRPr>
          </a:p>
        </p:txBody>
      </p:sp>
      <p:pic>
        <p:nvPicPr>
          <p:cNvPr id="222223" name="Picture 15"/>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rcRect r="2531" b="5000"/>
          <a:stretch>
            <a:fillRect/>
          </a:stretch>
        </p:blipFill>
        <p:spPr bwMode="auto">
          <a:xfrm>
            <a:off x="2590800" y="3810000"/>
            <a:ext cx="2933700" cy="2262188"/>
          </a:xfrm>
          <a:prstGeom prst="rect">
            <a:avLst/>
          </a:prstGeom>
          <a:noFill/>
          <a:ln w="76200">
            <a:solidFill>
              <a:schemeClr val="bg1"/>
            </a:solidFill>
            <a:miter lim="800000"/>
            <a:headEnd/>
            <a:tailEnd/>
          </a:ln>
          <a:effectLst/>
        </p:spPr>
      </p:pic>
      <p:sp>
        <p:nvSpPr>
          <p:cNvPr id="222224" name="Text Box 16"/>
          <p:cNvSpPr txBox="1">
            <a:spLocks noChangeArrowheads="1"/>
          </p:cNvSpPr>
          <p:nvPr/>
        </p:nvSpPr>
        <p:spPr bwMode="auto">
          <a:xfrm>
            <a:off x="3325401" y="6120825"/>
            <a:ext cx="1322799" cy="584775"/>
          </a:xfrm>
          <a:prstGeom prst="rect">
            <a:avLst/>
          </a:prstGeom>
          <a:noFill/>
          <a:ln w="9525">
            <a:noFill/>
            <a:miter lim="800000"/>
            <a:headEnd/>
            <a:tailEnd/>
          </a:ln>
          <a:effectLst/>
        </p:spPr>
        <p:txBody>
          <a:bodyPr wrap="none">
            <a:spAutoFit/>
          </a:bodyPr>
          <a:lstStyle/>
          <a:p>
            <a:pPr algn="ctr"/>
            <a:r>
              <a:rPr lang="en-US" sz="3200" dirty="0">
                <a:latin typeface="+mj-lt"/>
              </a:rPr>
              <a:t>Insects</a:t>
            </a:r>
          </a:p>
        </p:txBody>
      </p:sp>
      <p:pic>
        <p:nvPicPr>
          <p:cNvPr id="18" name="Picture 7" descr="02060812_sathts_500_alt"/>
          <p:cNvPicPr>
            <a:picLocks noGrp="1" noChangeAspect="1" noChangeArrowheads="1"/>
          </p:cNvPicPr>
          <p:nvPr>
            <p:ph sz="quarter" idx="4294967295"/>
          </p:nvPr>
        </p:nvPicPr>
        <p:blipFill>
          <a:blip r:embed="rId8" cstate="print"/>
          <a:srcRect l="13536" t="9836" r="37737" b="24545"/>
          <a:stretch>
            <a:fillRect/>
          </a:stretch>
        </p:blipFill>
        <p:spPr>
          <a:xfrm>
            <a:off x="5819618" y="848300"/>
            <a:ext cx="3095782" cy="2347635"/>
          </a:xfrm>
          <a:prstGeom prst="rect">
            <a:avLst/>
          </a:prstGeom>
          <a:noFill/>
          <a:ln w="76200">
            <a:solidFill>
              <a:schemeClr val="bg1"/>
            </a:solidFill>
          </a:ln>
        </p:spPr>
      </p:pic>
      <p:sp>
        <p:nvSpPr>
          <p:cNvPr id="19" name="Text Box 12"/>
          <p:cNvSpPr txBox="1">
            <a:spLocks noChangeArrowheads="1"/>
          </p:cNvSpPr>
          <p:nvPr/>
        </p:nvSpPr>
        <p:spPr bwMode="auto">
          <a:xfrm>
            <a:off x="5774275" y="3136612"/>
            <a:ext cx="3129549" cy="584775"/>
          </a:xfrm>
          <a:prstGeom prst="rect">
            <a:avLst/>
          </a:prstGeom>
          <a:solidFill>
            <a:schemeClr val="accent4">
              <a:lumMod val="10000"/>
            </a:schemeClr>
          </a:solidFill>
          <a:ln w="9525">
            <a:noFill/>
            <a:miter lim="800000"/>
            <a:headEnd/>
            <a:tailEnd/>
          </a:ln>
          <a:effectLst/>
        </p:spPr>
        <p:txBody>
          <a:bodyPr wrap="square">
            <a:spAutoFit/>
          </a:bodyPr>
          <a:lstStyle/>
          <a:p>
            <a:pPr algn="ctr" eaLnBrk="0" hangingPunct="0"/>
            <a:r>
              <a:rPr lang="en-US" sz="3200" dirty="0" smtClean="0">
                <a:latin typeface="+mj-lt"/>
              </a:rPr>
              <a:t>Climate</a:t>
            </a:r>
            <a:endParaRPr lang="en-US" sz="3200" dirty="0">
              <a:latin typeface="+mj-lt"/>
            </a:endParaRPr>
          </a:p>
        </p:txBody>
      </p:sp>
      <p:sp>
        <p:nvSpPr>
          <p:cNvPr id="222211" name="Text Box 3"/>
          <p:cNvSpPr txBox="1">
            <a:spLocks noChangeArrowheads="1"/>
          </p:cNvSpPr>
          <p:nvPr/>
        </p:nvSpPr>
        <p:spPr bwMode="auto">
          <a:xfrm>
            <a:off x="0" y="2286000"/>
            <a:ext cx="1981200" cy="584775"/>
          </a:xfrm>
          <a:prstGeom prst="rect">
            <a:avLst/>
          </a:prstGeom>
          <a:noFill/>
          <a:ln w="9525">
            <a:noFill/>
            <a:miter lim="800000"/>
            <a:headEnd/>
            <a:tailEnd/>
          </a:ln>
          <a:effectLst/>
        </p:spPr>
        <p:txBody>
          <a:bodyPr wrap="square">
            <a:spAutoFit/>
          </a:bodyPr>
          <a:lstStyle/>
          <a:p>
            <a:pPr algn="ctr"/>
            <a:r>
              <a:rPr lang="en-US" sz="3200" dirty="0">
                <a:latin typeface="+mj-lt"/>
              </a:rPr>
              <a:t>Diseases</a:t>
            </a:r>
          </a:p>
        </p:txBody>
      </p:sp>
    </p:spTree>
    <p:extLst>
      <p:ext uri="{BB962C8B-B14F-4D97-AF65-F5344CB8AC3E}">
        <p14:creationId xmlns:p14="http://schemas.microsoft.com/office/powerpoint/2010/main" val="2037356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81000" y="0"/>
            <a:ext cx="7543800" cy="685800"/>
          </a:xfrm>
        </p:spPr>
        <p:txBody>
          <a:bodyPr>
            <a:normAutofit fontScale="90000"/>
          </a:bodyPr>
          <a:lstStyle/>
          <a:p>
            <a:pPr algn="l"/>
            <a:r>
              <a:rPr lang="en-US" sz="4000" dirty="0" smtClean="0">
                <a:solidFill>
                  <a:srgbClr val="FFFF99"/>
                </a:solidFill>
              </a:rPr>
              <a:t>Diverse Vegetation</a:t>
            </a:r>
            <a:endParaRPr lang="en-US" sz="4000" dirty="0">
              <a:solidFill>
                <a:srgbClr val="FFFF99"/>
              </a:solidFill>
            </a:endParaRPr>
          </a:p>
        </p:txBody>
      </p:sp>
      <p:sp>
        <p:nvSpPr>
          <p:cNvPr id="43011" name="Rectangle 3"/>
          <p:cNvSpPr>
            <a:spLocks noGrp="1" noChangeArrowheads="1"/>
          </p:cNvSpPr>
          <p:nvPr>
            <p:ph type="body" sz="half" idx="1"/>
          </p:nvPr>
        </p:nvSpPr>
        <p:spPr>
          <a:xfrm>
            <a:off x="200890" y="616529"/>
            <a:ext cx="4724400" cy="4114800"/>
          </a:xfrm>
        </p:spPr>
        <p:txBody>
          <a:bodyPr/>
          <a:lstStyle/>
          <a:p>
            <a:r>
              <a:rPr lang="en-US" sz="2800" dirty="0" smtClean="0"/>
              <a:t>Species</a:t>
            </a:r>
          </a:p>
          <a:p>
            <a:r>
              <a:rPr lang="en-US" sz="2800" dirty="0" smtClean="0"/>
              <a:t>Age</a:t>
            </a:r>
          </a:p>
          <a:p>
            <a:r>
              <a:rPr lang="en-US" sz="2800" dirty="0" smtClean="0"/>
              <a:t>Size</a:t>
            </a:r>
          </a:p>
          <a:p>
            <a:r>
              <a:rPr lang="en-US" sz="2800" dirty="0" smtClean="0"/>
              <a:t>Single story</a:t>
            </a:r>
          </a:p>
          <a:p>
            <a:r>
              <a:rPr lang="en-US" sz="2800" dirty="0" smtClean="0"/>
              <a:t>Multiple stories</a:t>
            </a:r>
          </a:p>
        </p:txBody>
      </p:sp>
      <p:pic>
        <p:nvPicPr>
          <p:cNvPr id="43012" name="Picture 4" descr="wwp"/>
          <p:cNvPicPr>
            <a:picLocks noGrp="1" noChangeAspect="1" noChangeArrowheads="1"/>
          </p:cNvPicPr>
          <p:nvPr>
            <p:ph sz="quarter" idx="2"/>
          </p:nvPr>
        </p:nvPicPr>
        <p:blipFill>
          <a:blip r:embed="rId2" cstate="print"/>
          <a:srcRect l="22517" r="32448"/>
          <a:stretch>
            <a:fillRect/>
          </a:stretch>
        </p:blipFill>
        <p:spPr>
          <a:xfrm>
            <a:off x="7772400" y="115453"/>
            <a:ext cx="1108364" cy="3694547"/>
          </a:xfrm>
          <a:noFill/>
          <a:ln/>
        </p:spPr>
      </p:pic>
      <p:pic>
        <p:nvPicPr>
          <p:cNvPr id="43013" name="Picture 5" descr="BoulderCreekLarchFRAME"/>
          <p:cNvPicPr>
            <a:picLocks noGrp="1" noChangeAspect="1" noChangeArrowheads="1"/>
          </p:cNvPicPr>
          <p:nvPr>
            <p:ph sz="quarter" idx="3"/>
          </p:nvPr>
        </p:nvPicPr>
        <p:blipFill>
          <a:blip r:embed="rId3" cstate="print"/>
          <a:srcRect l="8250" t="5429" r="13036" b="14571"/>
          <a:stretch>
            <a:fillRect/>
          </a:stretch>
        </p:blipFill>
        <p:spPr>
          <a:xfrm>
            <a:off x="4873529" y="1288473"/>
            <a:ext cx="1813480" cy="2742190"/>
          </a:xfrm>
          <a:noFill/>
          <a:ln/>
        </p:spPr>
      </p:pic>
      <p:pic>
        <p:nvPicPr>
          <p:cNvPr id="43014" name="Picture 6" descr="ppine"/>
          <p:cNvPicPr>
            <a:picLocks noChangeAspect="1" noChangeArrowheads="1"/>
          </p:cNvPicPr>
          <p:nvPr/>
        </p:nvPicPr>
        <p:blipFill>
          <a:blip r:embed="rId4" cstate="print"/>
          <a:srcRect b="4256"/>
          <a:stretch>
            <a:fillRect/>
          </a:stretch>
        </p:blipFill>
        <p:spPr bwMode="auto">
          <a:xfrm>
            <a:off x="6650182" y="491254"/>
            <a:ext cx="1150793" cy="3699746"/>
          </a:xfrm>
          <a:prstGeom prst="rect">
            <a:avLst/>
          </a:prstGeom>
          <a:noFill/>
        </p:spPr>
      </p:pic>
      <p:sp>
        <p:nvSpPr>
          <p:cNvPr id="43015" name="Text Box 7"/>
          <p:cNvSpPr txBox="1">
            <a:spLocks noChangeArrowheads="1"/>
          </p:cNvSpPr>
          <p:nvPr/>
        </p:nvSpPr>
        <p:spPr bwMode="auto">
          <a:xfrm>
            <a:off x="4904509" y="4038600"/>
            <a:ext cx="1801091" cy="400110"/>
          </a:xfrm>
          <a:prstGeom prst="rect">
            <a:avLst/>
          </a:prstGeom>
          <a:noFill/>
          <a:ln w="9525">
            <a:noFill/>
            <a:miter lim="800000"/>
            <a:headEnd/>
            <a:tailEnd/>
          </a:ln>
          <a:effectLst/>
        </p:spPr>
        <p:txBody>
          <a:bodyPr wrap="square">
            <a:spAutoFit/>
          </a:bodyPr>
          <a:lstStyle/>
          <a:p>
            <a:pPr eaLnBrk="0" hangingPunct="0"/>
            <a:r>
              <a:rPr lang="en-US" sz="2000" dirty="0" smtClean="0">
                <a:latin typeface="Tahoma" charset="0"/>
              </a:rPr>
              <a:t>Western Larch</a:t>
            </a:r>
            <a:endParaRPr lang="en-US" sz="2000" dirty="0">
              <a:latin typeface="Tahoma" charset="0"/>
            </a:endParaRPr>
          </a:p>
        </p:txBody>
      </p:sp>
      <p:sp>
        <p:nvSpPr>
          <p:cNvPr id="43016" name="Text Box 8"/>
          <p:cNvSpPr txBox="1">
            <a:spLocks noChangeArrowheads="1"/>
          </p:cNvSpPr>
          <p:nvPr/>
        </p:nvSpPr>
        <p:spPr bwMode="auto">
          <a:xfrm>
            <a:off x="6615540" y="4121150"/>
            <a:ext cx="1357295" cy="707886"/>
          </a:xfrm>
          <a:prstGeom prst="rect">
            <a:avLst/>
          </a:prstGeom>
          <a:noFill/>
          <a:ln w="9525">
            <a:noFill/>
            <a:miter lim="800000"/>
            <a:headEnd/>
            <a:tailEnd/>
          </a:ln>
          <a:effectLst/>
        </p:spPr>
        <p:txBody>
          <a:bodyPr wrap="none">
            <a:spAutoFit/>
          </a:bodyPr>
          <a:lstStyle/>
          <a:p>
            <a:pPr eaLnBrk="0" hangingPunct="0"/>
            <a:r>
              <a:rPr lang="en-US" sz="2000" dirty="0" smtClean="0">
                <a:latin typeface="Tahoma" charset="0"/>
              </a:rPr>
              <a:t>Ponderosa</a:t>
            </a:r>
          </a:p>
          <a:p>
            <a:pPr eaLnBrk="0" hangingPunct="0"/>
            <a:r>
              <a:rPr lang="en-US" sz="2000" dirty="0" smtClean="0">
                <a:latin typeface="Tahoma" charset="0"/>
              </a:rPr>
              <a:t>Pine</a:t>
            </a:r>
            <a:endParaRPr lang="en-US" sz="2000" dirty="0">
              <a:latin typeface="Tahoma" charset="0"/>
            </a:endParaRPr>
          </a:p>
        </p:txBody>
      </p:sp>
      <p:sp>
        <p:nvSpPr>
          <p:cNvPr id="43017" name="Text Box 9"/>
          <p:cNvSpPr txBox="1">
            <a:spLocks noChangeArrowheads="1"/>
          </p:cNvSpPr>
          <p:nvPr/>
        </p:nvSpPr>
        <p:spPr bwMode="auto">
          <a:xfrm>
            <a:off x="7803555" y="3790890"/>
            <a:ext cx="1397049" cy="400110"/>
          </a:xfrm>
          <a:prstGeom prst="rect">
            <a:avLst/>
          </a:prstGeom>
          <a:noFill/>
          <a:ln w="9525">
            <a:noFill/>
            <a:miter lim="800000"/>
            <a:headEnd/>
            <a:tailEnd/>
          </a:ln>
          <a:effectLst/>
        </p:spPr>
        <p:txBody>
          <a:bodyPr wrap="none">
            <a:spAutoFit/>
          </a:bodyPr>
          <a:lstStyle/>
          <a:p>
            <a:pPr eaLnBrk="0" hangingPunct="0"/>
            <a:r>
              <a:rPr lang="en-US" sz="2000" dirty="0" smtClean="0">
                <a:latin typeface="Tahoma" charset="0"/>
              </a:rPr>
              <a:t>White Pine</a:t>
            </a:r>
            <a:endParaRPr lang="en-US" sz="2000" dirty="0">
              <a:latin typeface="Tahoma" charset="0"/>
            </a:endParaRPr>
          </a:p>
        </p:txBody>
      </p:sp>
      <p:pic>
        <p:nvPicPr>
          <p:cNvPr id="43019" name="Picture 11" descr="abgrg_006_lvp"/>
          <p:cNvPicPr>
            <a:picLocks noChangeAspect="1" noChangeArrowheads="1"/>
          </p:cNvPicPr>
          <p:nvPr/>
        </p:nvPicPr>
        <p:blipFill>
          <a:blip r:embed="rId5" cstate="print"/>
          <a:srcRect l="18445" r="18527"/>
          <a:stretch>
            <a:fillRect/>
          </a:stretch>
        </p:blipFill>
        <p:spPr bwMode="auto">
          <a:xfrm>
            <a:off x="290945" y="3429000"/>
            <a:ext cx="1413164" cy="2913063"/>
          </a:xfrm>
          <a:prstGeom prst="rect">
            <a:avLst/>
          </a:prstGeom>
          <a:noFill/>
        </p:spPr>
      </p:pic>
      <p:pic>
        <p:nvPicPr>
          <p:cNvPr id="43021" name="Picture 13" descr="Western20Red20Cedar"/>
          <p:cNvPicPr>
            <a:picLocks noChangeAspect="1" noChangeArrowheads="1"/>
          </p:cNvPicPr>
          <p:nvPr/>
        </p:nvPicPr>
        <p:blipFill>
          <a:blip r:embed="rId6" cstate="print"/>
          <a:srcRect/>
          <a:stretch>
            <a:fillRect/>
          </a:stretch>
        </p:blipFill>
        <p:spPr bwMode="auto">
          <a:xfrm>
            <a:off x="7391400" y="4495800"/>
            <a:ext cx="1411288" cy="2133600"/>
          </a:xfrm>
          <a:prstGeom prst="rect">
            <a:avLst/>
          </a:prstGeom>
          <a:noFill/>
        </p:spPr>
      </p:pic>
      <p:pic>
        <p:nvPicPr>
          <p:cNvPr id="43023" name="Picture 15" descr="pmenziesform"/>
          <p:cNvPicPr>
            <a:picLocks noChangeAspect="1" noChangeArrowheads="1"/>
          </p:cNvPicPr>
          <p:nvPr/>
        </p:nvPicPr>
        <p:blipFill>
          <a:blip r:embed="rId7" cstate="print"/>
          <a:srcRect l="27397" t="10001" r="28767" b="12222"/>
          <a:stretch>
            <a:fillRect/>
          </a:stretch>
        </p:blipFill>
        <p:spPr bwMode="auto">
          <a:xfrm>
            <a:off x="1671682" y="3429000"/>
            <a:ext cx="1214681" cy="2971800"/>
          </a:xfrm>
          <a:prstGeom prst="rect">
            <a:avLst/>
          </a:prstGeom>
          <a:solidFill>
            <a:schemeClr val="tx2"/>
          </a:solidFill>
        </p:spPr>
      </p:pic>
      <p:sp>
        <p:nvSpPr>
          <p:cNvPr id="43024" name="Text Box 16"/>
          <p:cNvSpPr txBox="1">
            <a:spLocks noChangeArrowheads="1"/>
          </p:cNvSpPr>
          <p:nvPr/>
        </p:nvSpPr>
        <p:spPr bwMode="auto">
          <a:xfrm>
            <a:off x="304800" y="6461125"/>
            <a:ext cx="1228670" cy="400110"/>
          </a:xfrm>
          <a:prstGeom prst="rect">
            <a:avLst/>
          </a:prstGeom>
          <a:noFill/>
          <a:ln w="9525">
            <a:noFill/>
            <a:miter lim="800000"/>
            <a:headEnd/>
            <a:tailEnd/>
          </a:ln>
          <a:effectLst/>
        </p:spPr>
        <p:txBody>
          <a:bodyPr wrap="none">
            <a:spAutoFit/>
          </a:bodyPr>
          <a:lstStyle/>
          <a:p>
            <a:pPr eaLnBrk="0" hangingPunct="0"/>
            <a:r>
              <a:rPr lang="en-US" sz="2000" dirty="0" smtClean="0">
                <a:latin typeface="Tahoma" charset="0"/>
              </a:rPr>
              <a:t>Grand Fir</a:t>
            </a:r>
            <a:endParaRPr lang="en-US" sz="2000" dirty="0">
              <a:latin typeface="Tahoma" charset="0"/>
            </a:endParaRPr>
          </a:p>
        </p:txBody>
      </p:sp>
      <p:sp>
        <p:nvSpPr>
          <p:cNvPr id="43025" name="Text Box 17"/>
          <p:cNvSpPr txBox="1">
            <a:spLocks noChangeArrowheads="1"/>
          </p:cNvSpPr>
          <p:nvPr/>
        </p:nvSpPr>
        <p:spPr bwMode="auto">
          <a:xfrm>
            <a:off x="1600200" y="6461125"/>
            <a:ext cx="1455848" cy="400110"/>
          </a:xfrm>
          <a:prstGeom prst="rect">
            <a:avLst/>
          </a:prstGeom>
          <a:noFill/>
          <a:ln w="9525">
            <a:noFill/>
            <a:miter lim="800000"/>
            <a:headEnd/>
            <a:tailEnd/>
          </a:ln>
          <a:effectLst/>
        </p:spPr>
        <p:txBody>
          <a:bodyPr wrap="none">
            <a:spAutoFit/>
          </a:bodyPr>
          <a:lstStyle/>
          <a:p>
            <a:pPr eaLnBrk="0" hangingPunct="0"/>
            <a:r>
              <a:rPr lang="en-US" sz="2000" dirty="0" smtClean="0">
                <a:latin typeface="Tahoma" charset="0"/>
              </a:rPr>
              <a:t>Douglas Fir</a:t>
            </a:r>
            <a:endParaRPr lang="en-US" sz="2000" dirty="0">
              <a:latin typeface="Tahoma" charset="0"/>
            </a:endParaRPr>
          </a:p>
        </p:txBody>
      </p:sp>
      <p:sp>
        <p:nvSpPr>
          <p:cNvPr id="43026" name="Text Box 18"/>
          <p:cNvSpPr txBox="1">
            <a:spLocks noChangeArrowheads="1"/>
          </p:cNvSpPr>
          <p:nvPr/>
        </p:nvSpPr>
        <p:spPr bwMode="auto">
          <a:xfrm>
            <a:off x="3122778" y="6435725"/>
            <a:ext cx="2129237" cy="400110"/>
          </a:xfrm>
          <a:prstGeom prst="rect">
            <a:avLst/>
          </a:prstGeom>
          <a:noFill/>
          <a:ln w="9525">
            <a:noFill/>
            <a:miter lim="800000"/>
            <a:headEnd/>
            <a:tailEnd/>
          </a:ln>
          <a:effectLst/>
        </p:spPr>
        <p:txBody>
          <a:bodyPr wrap="none">
            <a:spAutoFit/>
          </a:bodyPr>
          <a:lstStyle/>
          <a:p>
            <a:pPr eaLnBrk="0" hangingPunct="0"/>
            <a:r>
              <a:rPr lang="en-US" sz="2000" dirty="0" smtClean="0">
                <a:latin typeface="Tahoma" charset="0"/>
              </a:rPr>
              <a:t>Western hemlock</a:t>
            </a:r>
            <a:endParaRPr lang="en-US" sz="2000" dirty="0">
              <a:latin typeface="Tahoma" charset="0"/>
            </a:endParaRPr>
          </a:p>
        </p:txBody>
      </p:sp>
      <p:sp>
        <p:nvSpPr>
          <p:cNvPr id="20" name="Text Box 18"/>
          <p:cNvSpPr txBox="1">
            <a:spLocks noChangeArrowheads="1"/>
          </p:cNvSpPr>
          <p:nvPr/>
        </p:nvSpPr>
        <p:spPr bwMode="auto">
          <a:xfrm>
            <a:off x="6213764" y="5338906"/>
            <a:ext cx="1236429" cy="707886"/>
          </a:xfrm>
          <a:prstGeom prst="rect">
            <a:avLst/>
          </a:prstGeom>
          <a:noFill/>
          <a:ln w="9525">
            <a:noFill/>
            <a:miter lim="800000"/>
            <a:headEnd/>
            <a:tailEnd/>
          </a:ln>
          <a:effectLst/>
        </p:spPr>
        <p:txBody>
          <a:bodyPr wrap="none">
            <a:spAutoFit/>
          </a:bodyPr>
          <a:lstStyle/>
          <a:p>
            <a:pPr algn="r" eaLnBrk="0" hangingPunct="0"/>
            <a:r>
              <a:rPr lang="en-US" sz="2000" dirty="0" smtClean="0">
                <a:latin typeface="Tahoma" charset="0"/>
              </a:rPr>
              <a:t>Western </a:t>
            </a:r>
          </a:p>
          <a:p>
            <a:pPr algn="r" eaLnBrk="0" hangingPunct="0"/>
            <a:r>
              <a:rPr lang="en-US" sz="2000" dirty="0" smtClean="0">
                <a:latin typeface="Tahoma" charset="0"/>
              </a:rPr>
              <a:t>Redcedar</a:t>
            </a:r>
            <a:endParaRPr lang="en-US" sz="2000" dirty="0">
              <a:latin typeface="Tahoma" charset="0"/>
            </a:endParaRPr>
          </a:p>
        </p:txBody>
      </p:sp>
      <p:pic>
        <p:nvPicPr>
          <p:cNvPr id="18" name="Picture 12" descr="0114"/>
          <p:cNvPicPr>
            <a:picLocks noChangeAspect="1" noChangeArrowheads="1"/>
          </p:cNvPicPr>
          <p:nvPr/>
        </p:nvPicPr>
        <p:blipFill>
          <a:blip r:embed="rId8" cstate="print">
            <a:lum bright="30000" contrast="24000"/>
          </a:blip>
          <a:srcRect l="4433" t="3429" r="3645" b="3342"/>
          <a:stretch>
            <a:fillRect/>
          </a:stretch>
        </p:blipFill>
        <p:spPr bwMode="auto">
          <a:xfrm>
            <a:off x="2899451" y="3429000"/>
            <a:ext cx="1973263" cy="2998788"/>
          </a:xfrm>
          <a:prstGeom prst="rect">
            <a:avLst/>
          </a:prstGeom>
          <a:noFill/>
        </p:spPr>
      </p:pic>
    </p:spTree>
    <p:extLst>
      <p:ext uri="{BB962C8B-B14F-4D97-AF65-F5344CB8AC3E}">
        <p14:creationId xmlns:p14="http://schemas.microsoft.com/office/powerpoint/2010/main" val="203972862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Fire CC after"/>
          <p:cNvPicPr>
            <a:picLocks noChangeAspect="1" noChangeArrowheads="1"/>
          </p:cNvPicPr>
          <p:nvPr/>
        </p:nvPicPr>
        <p:blipFill>
          <a:blip r:embed="rId2" cstate="print"/>
          <a:srcRect/>
          <a:stretch>
            <a:fillRect/>
          </a:stretch>
        </p:blipFill>
        <p:spPr bwMode="auto">
          <a:xfrm>
            <a:off x="228600" y="381000"/>
            <a:ext cx="3314700" cy="2438400"/>
          </a:xfrm>
          <a:prstGeom prst="rect">
            <a:avLst/>
          </a:prstGeom>
          <a:noFill/>
        </p:spPr>
      </p:pic>
      <p:pic>
        <p:nvPicPr>
          <p:cNvPr id="28677" name="Picture 5" descr="vq1"/>
          <p:cNvPicPr>
            <a:picLocks noChangeAspect="1" noChangeArrowheads="1"/>
          </p:cNvPicPr>
          <p:nvPr/>
        </p:nvPicPr>
        <p:blipFill>
          <a:blip r:embed="rId3" cstate="print"/>
          <a:srcRect/>
          <a:stretch>
            <a:fillRect/>
          </a:stretch>
        </p:blipFill>
        <p:spPr bwMode="auto">
          <a:xfrm>
            <a:off x="304800" y="3429000"/>
            <a:ext cx="3048000" cy="3342622"/>
          </a:xfrm>
          <a:prstGeom prst="rect">
            <a:avLst/>
          </a:prstGeom>
          <a:noFill/>
        </p:spPr>
      </p:pic>
      <p:pic>
        <p:nvPicPr>
          <p:cNvPr id="28678" name="Picture 6" descr="lonewpdcef"/>
          <p:cNvPicPr>
            <a:picLocks noChangeAspect="1" noChangeArrowheads="1"/>
          </p:cNvPicPr>
          <p:nvPr/>
        </p:nvPicPr>
        <p:blipFill>
          <a:blip r:embed="rId4" cstate="print"/>
          <a:srcRect l="12834" r="18716"/>
          <a:stretch>
            <a:fillRect/>
          </a:stretch>
        </p:blipFill>
        <p:spPr bwMode="auto">
          <a:xfrm>
            <a:off x="3810000" y="685800"/>
            <a:ext cx="2362200" cy="3616766"/>
          </a:xfrm>
          <a:prstGeom prst="rect">
            <a:avLst/>
          </a:prstGeom>
          <a:noFill/>
        </p:spPr>
      </p:pic>
      <p:pic>
        <p:nvPicPr>
          <p:cNvPr id="28679" name="Picture 7" descr="PREF old Hemlock"/>
          <p:cNvPicPr>
            <a:picLocks noChangeAspect="1" noChangeArrowheads="1"/>
          </p:cNvPicPr>
          <p:nvPr/>
        </p:nvPicPr>
        <p:blipFill>
          <a:blip r:embed="rId5" cstate="print"/>
          <a:srcRect/>
          <a:stretch>
            <a:fillRect/>
          </a:stretch>
        </p:blipFill>
        <p:spPr bwMode="auto">
          <a:xfrm>
            <a:off x="6400800" y="1295400"/>
            <a:ext cx="2514600" cy="3575603"/>
          </a:xfrm>
          <a:prstGeom prst="rect">
            <a:avLst/>
          </a:prstGeom>
          <a:noFill/>
        </p:spPr>
      </p:pic>
      <p:sp>
        <p:nvSpPr>
          <p:cNvPr id="28682" name="Text Box 10"/>
          <p:cNvSpPr txBox="1">
            <a:spLocks noChangeArrowheads="1"/>
          </p:cNvSpPr>
          <p:nvPr/>
        </p:nvSpPr>
        <p:spPr bwMode="auto">
          <a:xfrm>
            <a:off x="902196" y="6027003"/>
            <a:ext cx="1688604" cy="830997"/>
          </a:xfrm>
          <a:prstGeom prst="rect">
            <a:avLst/>
          </a:prstGeom>
          <a:noFill/>
          <a:ln w="9525">
            <a:noFill/>
            <a:miter lim="800000"/>
            <a:headEnd/>
            <a:tailEnd/>
          </a:ln>
          <a:effectLst/>
        </p:spPr>
        <p:txBody>
          <a:bodyPr wrap="none">
            <a:spAutoFit/>
          </a:bodyPr>
          <a:lstStyle/>
          <a:p>
            <a:r>
              <a:rPr lang="en-US" sz="4800" dirty="0" smtClean="0">
                <a:solidFill>
                  <a:schemeClr val="tx2"/>
                </a:solidFill>
                <a:latin typeface="+mj-lt"/>
              </a:rPr>
              <a:t>Young</a:t>
            </a:r>
            <a:endParaRPr lang="en-US" sz="4800" dirty="0">
              <a:solidFill>
                <a:schemeClr val="tx2"/>
              </a:solidFill>
              <a:latin typeface="+mj-lt"/>
            </a:endParaRPr>
          </a:p>
        </p:txBody>
      </p:sp>
      <p:sp>
        <p:nvSpPr>
          <p:cNvPr id="28683" name="Text Box 11"/>
          <p:cNvSpPr txBox="1">
            <a:spLocks noChangeArrowheads="1"/>
          </p:cNvSpPr>
          <p:nvPr/>
        </p:nvSpPr>
        <p:spPr bwMode="auto">
          <a:xfrm>
            <a:off x="644034" y="2064603"/>
            <a:ext cx="2480166" cy="830997"/>
          </a:xfrm>
          <a:prstGeom prst="rect">
            <a:avLst/>
          </a:prstGeom>
          <a:noFill/>
          <a:ln w="9525">
            <a:noFill/>
            <a:miter lim="800000"/>
            <a:headEnd/>
            <a:tailEnd/>
          </a:ln>
          <a:effectLst/>
        </p:spPr>
        <p:txBody>
          <a:bodyPr wrap="none">
            <a:spAutoFit/>
          </a:bodyPr>
          <a:lstStyle/>
          <a:p>
            <a:r>
              <a:rPr lang="en-US" sz="4800" dirty="0" smtClean="0">
                <a:solidFill>
                  <a:schemeClr val="tx2"/>
                </a:solidFill>
              </a:rPr>
              <a:t>Initiation</a:t>
            </a:r>
            <a:endParaRPr lang="en-US" sz="4800" dirty="0">
              <a:solidFill>
                <a:schemeClr val="tx2"/>
              </a:solidFill>
            </a:endParaRPr>
          </a:p>
        </p:txBody>
      </p:sp>
      <p:sp>
        <p:nvSpPr>
          <p:cNvPr id="28684" name="Text Box 12"/>
          <p:cNvSpPr txBox="1">
            <a:spLocks noChangeArrowheads="1"/>
          </p:cNvSpPr>
          <p:nvPr/>
        </p:nvSpPr>
        <p:spPr bwMode="auto">
          <a:xfrm>
            <a:off x="3800294" y="3581400"/>
            <a:ext cx="2448106" cy="830997"/>
          </a:xfrm>
          <a:prstGeom prst="rect">
            <a:avLst/>
          </a:prstGeom>
          <a:noFill/>
          <a:ln w="9525">
            <a:noFill/>
            <a:miter lim="800000"/>
            <a:headEnd/>
            <a:tailEnd/>
          </a:ln>
          <a:effectLst/>
        </p:spPr>
        <p:txBody>
          <a:bodyPr wrap="none">
            <a:spAutoFit/>
          </a:bodyPr>
          <a:lstStyle/>
          <a:p>
            <a:r>
              <a:rPr lang="en-US" sz="4800" dirty="0" smtClean="0">
                <a:solidFill>
                  <a:schemeClr val="tx2"/>
                </a:solidFill>
                <a:latin typeface="+mj-lt"/>
              </a:rPr>
              <a:t>Mid-aged</a:t>
            </a:r>
            <a:endParaRPr lang="en-US" sz="4800" dirty="0">
              <a:solidFill>
                <a:schemeClr val="tx2"/>
              </a:solidFill>
              <a:latin typeface="+mj-lt"/>
            </a:endParaRPr>
          </a:p>
        </p:txBody>
      </p:sp>
      <p:sp>
        <p:nvSpPr>
          <p:cNvPr id="28686" name="Text Box 14"/>
          <p:cNvSpPr txBox="1">
            <a:spLocks noChangeArrowheads="1"/>
          </p:cNvSpPr>
          <p:nvPr/>
        </p:nvSpPr>
        <p:spPr bwMode="auto">
          <a:xfrm>
            <a:off x="6705600" y="4038600"/>
            <a:ext cx="1967718" cy="830997"/>
          </a:xfrm>
          <a:prstGeom prst="rect">
            <a:avLst/>
          </a:prstGeom>
          <a:noFill/>
          <a:ln w="9525">
            <a:noFill/>
            <a:miter lim="800000"/>
            <a:headEnd/>
            <a:tailEnd/>
          </a:ln>
          <a:effectLst/>
        </p:spPr>
        <p:txBody>
          <a:bodyPr wrap="none">
            <a:spAutoFit/>
          </a:bodyPr>
          <a:lstStyle/>
          <a:p>
            <a:r>
              <a:rPr lang="en-US" sz="4800" dirty="0" smtClean="0">
                <a:solidFill>
                  <a:schemeClr val="tx2"/>
                </a:solidFill>
                <a:latin typeface="+mj-lt"/>
              </a:rPr>
              <a:t>Mature</a:t>
            </a:r>
            <a:endParaRPr lang="en-US" sz="4800" dirty="0">
              <a:solidFill>
                <a:schemeClr val="tx2"/>
              </a:solidFill>
              <a:latin typeface="+mj-lt"/>
            </a:endParaRPr>
          </a:p>
        </p:txBody>
      </p:sp>
      <p:sp>
        <p:nvSpPr>
          <p:cNvPr id="16" name="TextBox 15"/>
          <p:cNvSpPr txBox="1"/>
          <p:nvPr/>
        </p:nvSpPr>
        <p:spPr>
          <a:xfrm>
            <a:off x="4114800" y="4876800"/>
            <a:ext cx="4552849" cy="1938992"/>
          </a:xfrm>
          <a:prstGeom prst="rect">
            <a:avLst/>
          </a:prstGeom>
          <a:noFill/>
        </p:spPr>
        <p:txBody>
          <a:bodyPr wrap="none" rtlCol="0">
            <a:spAutoFit/>
          </a:bodyPr>
          <a:lstStyle/>
          <a:p>
            <a:r>
              <a:rPr lang="en-US" sz="6000" dirty="0" smtClean="0">
                <a:solidFill>
                  <a:schemeClr val="tx2"/>
                </a:solidFill>
                <a:latin typeface="+mj-lt"/>
              </a:rPr>
              <a:t>Structures &amp;</a:t>
            </a:r>
          </a:p>
          <a:p>
            <a:r>
              <a:rPr lang="en-US" sz="6000" dirty="0" smtClean="0">
                <a:solidFill>
                  <a:schemeClr val="tx2"/>
                </a:solidFill>
                <a:latin typeface="+mj-lt"/>
              </a:rPr>
              <a:t>Compositions</a:t>
            </a:r>
            <a:endParaRPr lang="en-US" sz="6000" dirty="0">
              <a:solidFill>
                <a:schemeClr val="tx2"/>
              </a:solidFill>
              <a:latin typeface="+mj-lt"/>
            </a:endParaRPr>
          </a:p>
        </p:txBody>
      </p:sp>
    </p:spTree>
    <p:extLst>
      <p:ext uri="{BB962C8B-B14F-4D97-AF65-F5344CB8AC3E}">
        <p14:creationId xmlns:p14="http://schemas.microsoft.com/office/powerpoint/2010/main" val="4095451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57" y="159651"/>
            <a:ext cx="8229600" cy="1143000"/>
          </a:xfrm>
        </p:spPr>
        <p:txBody>
          <a:bodyPr>
            <a:noAutofit/>
          </a:bodyPr>
          <a:lstStyle/>
          <a:p>
            <a:r>
              <a:rPr lang="en-US" sz="6000" dirty="0" smtClean="0"/>
              <a:t>Bob Marshall (1928)</a:t>
            </a:r>
            <a:br>
              <a:rPr lang="en-US" sz="6000" dirty="0" smtClean="0"/>
            </a:br>
            <a:r>
              <a:rPr lang="en-US" sz="4000" dirty="0" smtClean="0"/>
              <a:t>All Aged – 2 fires 1480’s,1687</a:t>
            </a:r>
            <a:endParaRPr lang="en-US" sz="4000"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34" y="1713277"/>
            <a:ext cx="8558732" cy="514472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2960914" y="2888343"/>
            <a:ext cx="0" cy="2148114"/>
          </a:xfrm>
          <a:prstGeom prst="line">
            <a:avLst/>
          </a:prstGeom>
          <a:ln w="381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929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Gill Sann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2605</TotalTime>
  <Words>601</Words>
  <Application>Microsoft Office PowerPoint</Application>
  <PresentationFormat>On-screen Show (4:3)</PresentationFormat>
  <Paragraphs>214</Paragraphs>
  <Slides>46</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Office Theme</vt:lpstr>
      <vt:lpstr>Photo Editor Photo</vt:lpstr>
      <vt:lpstr>Integrated Restoration</vt:lpstr>
      <vt:lpstr>PowerPoint Presentation</vt:lpstr>
      <vt:lpstr>PowerPoint Presentation</vt:lpstr>
      <vt:lpstr>Topographically Diverse</vt:lpstr>
      <vt:lpstr>Soils</vt:lpstr>
      <vt:lpstr>Disturbances</vt:lpstr>
      <vt:lpstr>Diverse Vegetation</vt:lpstr>
      <vt:lpstr>PowerPoint Presentation</vt:lpstr>
      <vt:lpstr>Bob Marshall (1928) All Aged – 2 fires 1480’s,1687</vt:lpstr>
      <vt:lpstr>Bob Marshall (1928) Four Aged – 3 fires 1641, 1742, 1843</vt:lpstr>
      <vt:lpstr>Bob Marshall (1928) River Bottom – 7 Age Classes</vt:lpstr>
      <vt:lpstr>Bob Marshall (1928) Two-Aged – Entomological Variant</vt:lpstr>
      <vt:lpstr>Western White Pine</vt:lpstr>
      <vt:lpstr>PowerPoint Presentation</vt:lpstr>
      <vt:lpstr>Fuel Matrix</vt:lpstr>
      <vt:lpstr>Fuels</vt:lpstr>
      <vt:lpstr>Moist Habitat Types Priest River    Are these fuel conditions real?</vt:lpstr>
      <vt:lpstr>PowerPoint Presentation</vt:lpstr>
      <vt:lpstr>PowerPoint Presentation</vt:lpstr>
      <vt:lpstr>Why Here? We do have some challenges</vt:lpstr>
      <vt:lpstr>Factors that Changed the Moist Forests</vt:lpstr>
      <vt:lpstr>Human Impacts</vt:lpstr>
      <vt:lpstr>A Primary Reason for Industrial Growth Provided Access 1935-1938:  350 mmbf/year</vt:lpstr>
      <vt:lpstr>Largest White Pine Mill</vt:lpstr>
      <vt:lpstr>Decline from Western White Pine</vt:lpstr>
      <vt:lpstr>PowerPoint Presentation</vt:lpstr>
      <vt:lpstr>PowerPoint Presentation</vt:lpstr>
      <vt:lpstr>PowerPoint Presentation</vt:lpstr>
      <vt:lpstr>PowerPoint Presentation</vt:lpstr>
      <vt:lpstr>Future – Moist Mixed Conifer Forests</vt:lpstr>
      <vt:lpstr>PowerPoint Presentation</vt:lpstr>
      <vt:lpstr>PowerPoint Presentation</vt:lpstr>
      <vt:lpstr>PowerPoint Presentation</vt:lpstr>
      <vt:lpstr>PowerPoint Presentation</vt:lpstr>
      <vt:lpstr>WWP Timber Potential </vt:lpstr>
      <vt:lpstr>PowerPoint Presentation</vt:lpstr>
      <vt:lpstr>PowerPoint Presentation</vt:lpstr>
      <vt:lpstr>PowerPoint Presentation</vt:lpstr>
      <vt:lpstr>Western White Pine Refugia</vt:lpstr>
      <vt:lpstr>PowerPoint Presentation</vt:lpstr>
      <vt:lpstr>PowerPoint Presentation</vt:lpstr>
      <vt:lpstr>Dynamic Wildlife Habitats</vt:lpstr>
      <vt:lpstr>PowerPoint Presentation</vt:lpstr>
      <vt:lpstr>PowerPoint Presentation</vt:lpstr>
      <vt:lpstr>Focus Areas</vt:lpstr>
      <vt:lpstr>PowerPoint Presentation</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Irregular Selection Concepts</dc:title>
  <dc:creator>tjain</dc:creator>
  <cp:lastModifiedBy>Kelli Rosellini</cp:lastModifiedBy>
  <cp:revision>121</cp:revision>
  <cp:lastPrinted>2014-04-29T15:09:46Z</cp:lastPrinted>
  <dcterms:created xsi:type="dcterms:W3CDTF">2012-06-08T15:45:37Z</dcterms:created>
  <dcterms:modified xsi:type="dcterms:W3CDTF">2014-12-05T01:58:45Z</dcterms:modified>
</cp:coreProperties>
</file>